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8"/>
  </p:notesMasterIdLst>
  <p:handoutMasterIdLst>
    <p:handoutMasterId r:id="rId19"/>
  </p:handoutMasterIdLst>
  <p:sldIdLst>
    <p:sldId id="257" r:id="rId5"/>
    <p:sldId id="293" r:id="rId6"/>
    <p:sldId id="272" r:id="rId7"/>
    <p:sldId id="287" r:id="rId8"/>
    <p:sldId id="288" r:id="rId9"/>
    <p:sldId id="289" r:id="rId10"/>
    <p:sldId id="290" r:id="rId11"/>
    <p:sldId id="291" r:id="rId12"/>
    <p:sldId id="284" r:id="rId13"/>
    <p:sldId id="292" r:id="rId14"/>
    <p:sldId id="294" r:id="rId15"/>
    <p:sldId id="285" r:id="rId16"/>
    <p:sldId id="286" r:id="rId17"/>
  </p:sldIdLst>
  <p:sldSz cx="12188825" cy="6858000"/>
  <p:notesSz cx="6858000" cy="9144000"/>
  <p:defaultTextStyle>
    <a:defPPr rtl="0">
      <a:defRPr lang="de-de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264482-B5AB-46C9-9E95-3AC0E2E55BCF}" v="6" dt="2019-09-13T11:10:58.4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501" autoAdjust="0"/>
  </p:normalViewPr>
  <p:slideViewPr>
    <p:cSldViewPr>
      <p:cViewPr varScale="1">
        <p:scale>
          <a:sx n="83" d="100"/>
          <a:sy n="83" d="100"/>
        </p:scale>
        <p:origin x="686" y="62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774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EA8C5A89-D750-4C9C-AD82-BD87E1631370}" type="datetime1">
              <a:rPr lang="de-DE" smtClean="0"/>
              <a:t>16.09.2019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9429053-DC2A-4342-ADD4-2FD729D91E2C}" type="slidenum">
              <a:rPr lang="de-DE" smtClean="0"/>
              <a:pPr algn="r" rt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8-14T21:45:33.71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0,'0'5,"0"5,0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729E0972-DB1D-4D71-93B8-56ECB99C47FF}" type="datetime1">
              <a:rPr lang="de-DE" smtClean="0"/>
              <a:pPr/>
              <a:t>16.09.2019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/>
              <a:t>Textmasterformat bearbeiten</a:t>
            </a:r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3EBA5BD7-F043-4D1B-AA17-CD412FC534D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458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22" name="Datumsplatzhalter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CD891B0-FD76-4D34-9ABE-F6D63C1F1514}" type="datetime1">
              <a:rPr lang="de-DE" smtClean="0"/>
              <a:t>16.09.2019</a:t>
            </a:fld>
            <a:endParaRPr lang="de-DE" dirty="0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/>
              <a:t>ENISA Summerschool 2019                                                             Rainer Baumgart</a:t>
            </a:r>
            <a:endParaRPr lang="de-DE" dirty="0"/>
          </a:p>
        </p:txBody>
      </p:sp>
      <p:sp>
        <p:nvSpPr>
          <p:cNvPr id="24" name="Foliennummernplatzhalter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1D2C1B3-310E-431D-AE2D-83E3C8E0938C}" type="datetime1">
              <a:rPr lang="de-DE" smtClean="0"/>
              <a:t>16.09.2019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/>
              <a:t>ENISA Summerschool 2019                                                             Rainer Baumgart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 rtlCol="0"/>
          <a:lstStyle/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B51905F-2E40-449F-9021-439ED0A14C84}" type="datetime1">
              <a:rPr lang="de-DE" smtClean="0"/>
              <a:t>16.09.2019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/>
              <a:t>ENISA Summerschool 2019                                                             Rainer Baumgart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9612BAE-1B37-4D47-A7A4-879FB8887F09}" type="datetime1">
              <a:rPr lang="de-DE" smtClean="0"/>
              <a:t>16.09.2019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/>
              <a:t>ENISA Summerschool 2019                                                             Rainer Baumgart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len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Gerader Verbinde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Gerader Verbinde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Gerader Verbinde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6709A09-02A2-490F-B0FB-D359CFC1C572}" type="datetime1">
              <a:rPr lang="de-DE" smtClean="0"/>
              <a:t>16.09.2019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/>
              <a:t>ENISA Summerschool 2019                                                             Rainer Baumgart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B42F996-90D4-4ACF-AAAA-8E871176EB9C}" type="datetime1">
              <a:rPr lang="de-DE" smtClean="0"/>
              <a:t>16.09.2019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/>
              <a:t>ENISA Summerschool 2019                                                             Rainer Baumgart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FAA5AEF-BF9D-4113-9E25-7D7F1DE7A3BA}" type="datetime1">
              <a:rPr lang="de-DE" smtClean="0"/>
              <a:t>16.09.2019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/>
              <a:t>ENISA Summerschool 2019                                                             Rainer Baumgart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774A91D-AA4B-4583-95AB-3ACEBCC657BD}" type="datetime1">
              <a:rPr lang="de-DE" smtClean="0"/>
              <a:t>16.09.2019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/>
              <a:t>ENISA Summerschool 2019                                                             Rainer Baumgart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31130B9-042B-43D6-82C2-7335A1E71F7E}" type="datetime1">
              <a:rPr lang="de-DE" smtClean="0"/>
              <a:t>16.09.2019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/>
              <a:t>ENISA Summerschool 2019                                                             Rainer Baumgart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de-DE"/>
              <a:t>Mastertextformat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2F66F66-6D3A-4EC0-8E62-DECBCBE2CFBE}" type="datetime1">
              <a:rPr lang="de-DE" smtClean="0"/>
              <a:t>16.09.2019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/>
              <a:t>ENISA Summerschool 2019                                                             Rainer Baumgart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de-DE"/>
              <a:t>Mastertextformat bearbeiten</a:t>
            </a:r>
          </a:p>
        </p:txBody>
      </p:sp>
      <p:sp>
        <p:nvSpPr>
          <p:cNvPr id="3" name="Bildplatzhalter 2" descr="Leerer Platzhalter zum Hinzufügen eines Bilds. Klicken Sie auf den Platzhalter, und wählen Sie das hinzuzufügende Bild aus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7C93C11-D535-4641-AD5A-BDE709D46A7B}" type="datetime1">
              <a:rPr lang="de-DE" smtClean="0"/>
              <a:t>16.09.2019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/>
              <a:t>ENISA Summerschool 2019                                                             Rainer Baumgart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014DD1E-5D91-48A3-AD6D-45FBA980D10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inke Linien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ihand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1" name="Freihand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  <p:sp>
          <p:nvSpPr>
            <p:cNvPr id="14" name="Freihand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dirty="0"/>
            </a:p>
          </p:txBody>
        </p: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de-DE" dirty="0"/>
              <a:t>Textmasterformate bearbeiten</a:t>
            </a:r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F59D8-6C5C-47D9-B89E-E6314D286897}" type="datetime1">
              <a:rPr lang="de-DE" smtClean="0"/>
              <a:t>16.09.2019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de-DE"/>
              <a:t>ENISA Summerschool 2019                                                             Rainer Baumgart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72659" y="921758"/>
            <a:ext cx="8735325" cy="2000251"/>
          </a:xfrm>
        </p:spPr>
        <p:txBody>
          <a:bodyPr rtlCol="0">
            <a:normAutofit fontScale="90000"/>
          </a:bodyPr>
          <a:lstStyle/>
          <a:p>
            <a:r>
              <a:rPr lang="de-DE" dirty="0"/>
              <a:t>Experience and </a:t>
            </a:r>
            <a:r>
              <a:rPr lang="de-DE" dirty="0" err="1"/>
              <a:t>relevance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 </a:t>
            </a:r>
            <a:r>
              <a:rPr lang="de-DE" dirty="0" err="1"/>
              <a:t>strategic</a:t>
            </a:r>
            <a:r>
              <a:rPr lang="de-DE" dirty="0"/>
              <a:t> R&amp;D </a:t>
            </a:r>
            <a:r>
              <a:rPr lang="de-DE" dirty="0" err="1"/>
              <a:t>programs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midrange</a:t>
            </a:r>
            <a:r>
              <a:rPr lang="de-DE" dirty="0"/>
              <a:t> security </a:t>
            </a:r>
            <a:r>
              <a:rPr lang="de-DE" dirty="0" err="1"/>
              <a:t>companies</a:t>
            </a:r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187839" y="3626824"/>
            <a:ext cx="8735325" cy="1752600"/>
          </a:xfrm>
        </p:spPr>
        <p:txBody>
          <a:bodyPr rtlCol="0"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Dr. Rainer Baumgart</a:t>
            </a:r>
          </a:p>
        </p:txBody>
      </p:sp>
      <p:grpSp>
        <p:nvGrpSpPr>
          <p:cNvPr id="4" name="Gruppieren 94">
            <a:extLst>
              <a:ext uri="{FF2B5EF4-FFF2-40B4-BE49-F238E27FC236}">
                <a16:creationId xmlns:a16="http://schemas.microsoft.com/office/drawing/2014/main" id="{3EE986B5-2CAF-4654-9C46-1A0859B34F4B}"/>
              </a:ext>
            </a:extLst>
          </p:cNvPr>
          <p:cNvGrpSpPr/>
          <p:nvPr/>
        </p:nvGrpSpPr>
        <p:grpSpPr>
          <a:xfrm>
            <a:off x="9046740" y="462817"/>
            <a:ext cx="2831885" cy="5990519"/>
            <a:chOff x="1059549" y="-953922"/>
            <a:chExt cx="5433366" cy="6952545"/>
          </a:xfrm>
        </p:grpSpPr>
        <p:sp>
          <p:nvSpPr>
            <p:cNvPr id="6" name="Freihandform 8">
              <a:extLst>
                <a:ext uri="{FF2B5EF4-FFF2-40B4-BE49-F238E27FC236}">
                  <a16:creationId xmlns:a16="http://schemas.microsoft.com/office/drawing/2014/main" id="{70311389-7FE8-4480-B642-5A5316BAB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7" name="Freihandform 9">
              <a:extLst>
                <a:ext uri="{FF2B5EF4-FFF2-40B4-BE49-F238E27FC236}">
                  <a16:creationId xmlns:a16="http://schemas.microsoft.com/office/drawing/2014/main" id="{F5F36016-ADED-42AD-9DFB-7D86CA26DE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ihandform 10">
              <a:extLst>
                <a:ext uri="{FF2B5EF4-FFF2-40B4-BE49-F238E27FC236}">
                  <a16:creationId xmlns:a16="http://schemas.microsoft.com/office/drawing/2014/main" id="{B8DCBB84-7656-47C5-88DD-9AD6F658AF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ihandform 11">
              <a:extLst>
                <a:ext uri="{FF2B5EF4-FFF2-40B4-BE49-F238E27FC236}">
                  <a16:creationId xmlns:a16="http://schemas.microsoft.com/office/drawing/2014/main" id="{300BA03F-A7A2-411D-B617-ADCFAA2F39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ihandform 11">
              <a:extLst>
                <a:ext uri="{FF2B5EF4-FFF2-40B4-BE49-F238E27FC236}">
                  <a16:creationId xmlns:a16="http://schemas.microsoft.com/office/drawing/2014/main" id="{5AC87800-FF0C-4C2B-AA5A-8FA61F3E1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ihandform 11">
              <a:extLst>
                <a:ext uri="{FF2B5EF4-FFF2-40B4-BE49-F238E27FC236}">
                  <a16:creationId xmlns:a16="http://schemas.microsoft.com/office/drawing/2014/main" id="{F97BE56A-6089-4573-BF49-59603F7DBF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ihandform 11">
              <a:extLst>
                <a:ext uri="{FF2B5EF4-FFF2-40B4-BE49-F238E27FC236}">
                  <a16:creationId xmlns:a16="http://schemas.microsoft.com/office/drawing/2014/main" id="{16793892-8516-418F-8D81-83D43451CF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ihandform 11">
              <a:extLst>
                <a:ext uri="{FF2B5EF4-FFF2-40B4-BE49-F238E27FC236}">
                  <a16:creationId xmlns:a16="http://schemas.microsoft.com/office/drawing/2014/main" id="{D600D35B-1495-4214-8BD1-31CAAF1A18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grpSp>
        <p:nvGrpSpPr>
          <p:cNvPr id="14" name="Gruppieren 94">
            <a:extLst>
              <a:ext uri="{FF2B5EF4-FFF2-40B4-BE49-F238E27FC236}">
                <a16:creationId xmlns:a16="http://schemas.microsoft.com/office/drawing/2014/main" id="{1928745F-99CC-4054-9CE0-491A297D8C53}"/>
              </a:ext>
            </a:extLst>
          </p:cNvPr>
          <p:cNvGrpSpPr/>
          <p:nvPr/>
        </p:nvGrpSpPr>
        <p:grpSpPr>
          <a:xfrm>
            <a:off x="9046740" y="433740"/>
            <a:ext cx="2831885" cy="5990519"/>
            <a:chOff x="1059549" y="-953922"/>
            <a:chExt cx="5433366" cy="6952545"/>
          </a:xfrm>
        </p:grpSpPr>
        <p:sp>
          <p:nvSpPr>
            <p:cNvPr id="15" name="Freihandform 8">
              <a:extLst>
                <a:ext uri="{FF2B5EF4-FFF2-40B4-BE49-F238E27FC236}">
                  <a16:creationId xmlns:a16="http://schemas.microsoft.com/office/drawing/2014/main" id="{C26A2B03-C365-4D60-9FCD-AA9D5DFEAB5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6" name="Freihandform 9">
              <a:extLst>
                <a:ext uri="{FF2B5EF4-FFF2-40B4-BE49-F238E27FC236}">
                  <a16:creationId xmlns:a16="http://schemas.microsoft.com/office/drawing/2014/main" id="{3F3FE4C2-E104-463B-ACEA-68FC5E8136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7" name="Freihandform 10">
              <a:extLst>
                <a:ext uri="{FF2B5EF4-FFF2-40B4-BE49-F238E27FC236}">
                  <a16:creationId xmlns:a16="http://schemas.microsoft.com/office/drawing/2014/main" id="{5ABA302B-8E5E-42AD-B236-C72DA9D963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8" name="Freihandform 11">
              <a:extLst>
                <a:ext uri="{FF2B5EF4-FFF2-40B4-BE49-F238E27FC236}">
                  <a16:creationId xmlns:a16="http://schemas.microsoft.com/office/drawing/2014/main" id="{4324C34D-DA05-496B-B67F-8D25BAD38C3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9" name="Freihandform 11">
              <a:extLst>
                <a:ext uri="{FF2B5EF4-FFF2-40B4-BE49-F238E27FC236}">
                  <a16:creationId xmlns:a16="http://schemas.microsoft.com/office/drawing/2014/main" id="{F9B079AC-0B65-4D32-AA35-2E8B0831DA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20" name="Freihandform 11">
              <a:extLst>
                <a:ext uri="{FF2B5EF4-FFF2-40B4-BE49-F238E27FC236}">
                  <a16:creationId xmlns:a16="http://schemas.microsoft.com/office/drawing/2014/main" id="{5A4CDFD4-119C-4DD9-8EAA-F6C910CE6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21" name="Freihandform 11">
              <a:extLst>
                <a:ext uri="{FF2B5EF4-FFF2-40B4-BE49-F238E27FC236}">
                  <a16:creationId xmlns:a16="http://schemas.microsoft.com/office/drawing/2014/main" id="{FF61FC15-1902-48A0-90C8-91338DF37BD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22" name="Freihandform 11">
              <a:extLst>
                <a:ext uri="{FF2B5EF4-FFF2-40B4-BE49-F238E27FC236}">
                  <a16:creationId xmlns:a16="http://schemas.microsoft.com/office/drawing/2014/main" id="{574B5BD3-A04F-4FFF-B205-89E88AC51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sp>
        <p:nvSpPr>
          <p:cNvPr id="3" name="Textfeld 2">
            <a:extLst>
              <a:ext uri="{FF2B5EF4-FFF2-40B4-BE49-F238E27FC236}">
                <a16:creationId xmlns:a16="http://schemas.microsoft.com/office/drawing/2014/main" id="{5ED3BA5A-A093-4166-AA24-2B0AD9589400}"/>
              </a:ext>
            </a:extLst>
          </p:cNvPr>
          <p:cNvSpPr txBox="1"/>
          <p:nvPr/>
        </p:nvSpPr>
        <p:spPr>
          <a:xfrm>
            <a:off x="1269876" y="3292111"/>
            <a:ext cx="7241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Motivated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current</a:t>
            </a:r>
            <a:r>
              <a:rPr lang="de-DE" dirty="0"/>
              <a:t> hype on </a:t>
            </a:r>
            <a:r>
              <a:rPr lang="de-DE" dirty="0" err="1"/>
              <a:t>quantum</a:t>
            </a:r>
            <a:r>
              <a:rPr lang="de-DE" dirty="0"/>
              <a:t> </a:t>
            </a:r>
            <a:r>
              <a:rPr lang="de-DE" dirty="0" err="1"/>
              <a:t>computing</a:t>
            </a:r>
            <a:r>
              <a:rPr lang="de-DE" sz="28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D389C1-36C4-4E79-AB88-27BB01DFD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714" y="52147"/>
            <a:ext cx="10360501" cy="1160732"/>
          </a:xfrm>
        </p:spPr>
        <p:txBody>
          <a:bodyPr>
            <a:normAutofit fontScale="90000"/>
          </a:bodyPr>
          <a:lstStyle/>
          <a:p>
            <a:r>
              <a:rPr lang="de-DE" sz="4000" dirty="0" err="1"/>
              <a:t>Actual</a:t>
            </a:r>
            <a:r>
              <a:rPr lang="de-DE" sz="4000" dirty="0"/>
              <a:t> </a:t>
            </a:r>
            <a:r>
              <a:rPr lang="de-DE" sz="4000" dirty="0" err="1"/>
              <a:t>challenges</a:t>
            </a:r>
            <a:br>
              <a:rPr lang="de-DE" dirty="0"/>
            </a:br>
            <a:r>
              <a:rPr lang="de-DE" sz="2200" dirty="0"/>
              <a:t>Quantum </a:t>
            </a:r>
            <a:r>
              <a:rPr lang="de-DE" sz="2200" dirty="0" err="1"/>
              <a:t>technologies</a:t>
            </a:r>
            <a:r>
              <a:rPr lang="de-DE" sz="2200" dirty="0"/>
              <a:t> </a:t>
            </a:r>
            <a:r>
              <a:rPr lang="de-DE" sz="2200" dirty="0" err="1"/>
              <a:t>research</a:t>
            </a:r>
            <a:r>
              <a:rPr lang="de-DE" sz="2200" dirty="0"/>
              <a:t> </a:t>
            </a:r>
            <a:r>
              <a:rPr lang="de-DE" sz="2200" dirty="0" err="1"/>
              <a:t>for</a:t>
            </a:r>
            <a:r>
              <a:rPr lang="de-DE" sz="2200" dirty="0"/>
              <a:t> </a:t>
            </a:r>
            <a:r>
              <a:rPr lang="de-DE" sz="2200" dirty="0" err="1"/>
              <a:t>midrange</a:t>
            </a:r>
            <a:r>
              <a:rPr lang="de-DE" sz="2200" dirty="0"/>
              <a:t> </a:t>
            </a:r>
            <a:r>
              <a:rPr lang="de-DE" sz="2200" dirty="0" err="1"/>
              <a:t>companies</a:t>
            </a:r>
            <a:r>
              <a:rPr lang="de-DE" sz="2200" dirty="0"/>
              <a:t>?</a:t>
            </a:r>
            <a:br>
              <a:rPr lang="de-DE" sz="2200" dirty="0"/>
            </a:br>
            <a:endParaRPr lang="de-DE" sz="2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424BFAD-10EF-459A-9264-9063F08EB45A}"/>
              </a:ext>
            </a:extLst>
          </p:cNvPr>
          <p:cNvSpPr txBox="1"/>
          <p:nvPr/>
        </p:nvSpPr>
        <p:spPr>
          <a:xfrm>
            <a:off x="888936" y="1268760"/>
            <a:ext cx="9145016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Quantum technologies will have relevant influence for the most IT security technologies (if available)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Concentration of post-quantum-encryption of the security agencies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Some existing  products are offered without “revolution” breakthrough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EU and some national research programs are started (billions €)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Midrange companies are highly interested but …….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In our Universities exists a (quantum-) treasure waiting to be opened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Could a total new investment policy be helpful to bring Europe back into the game ?</a:t>
            </a:r>
          </a:p>
          <a:p>
            <a:endParaRPr lang="en-US" sz="2200" dirty="0"/>
          </a:p>
          <a:p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1561887" lvl="2" indent="-342900">
              <a:buFont typeface="Courier New" panose="02070309020205020404" pitchFamily="49" charset="0"/>
              <a:buChar char="o"/>
            </a:pPr>
            <a:endParaRPr lang="en-US" sz="2200" dirty="0"/>
          </a:p>
          <a:p>
            <a:pPr marL="1561887" lvl="2" indent="-342900">
              <a:buFont typeface="Courier New" panose="02070309020205020404" pitchFamily="49" charset="0"/>
              <a:buChar char="o"/>
            </a:pPr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  <p:grpSp>
        <p:nvGrpSpPr>
          <p:cNvPr id="6" name="Gruppieren 94">
            <a:extLst>
              <a:ext uri="{FF2B5EF4-FFF2-40B4-BE49-F238E27FC236}">
                <a16:creationId xmlns:a16="http://schemas.microsoft.com/office/drawing/2014/main" id="{988E43F7-8B1A-480B-9A44-9F5D5A6D4619}"/>
              </a:ext>
            </a:extLst>
          </p:cNvPr>
          <p:cNvGrpSpPr/>
          <p:nvPr/>
        </p:nvGrpSpPr>
        <p:grpSpPr>
          <a:xfrm>
            <a:off x="9838828" y="925358"/>
            <a:ext cx="2205981" cy="5443531"/>
            <a:chOff x="1059549" y="-953922"/>
            <a:chExt cx="5433366" cy="6952545"/>
          </a:xfrm>
        </p:grpSpPr>
        <p:sp>
          <p:nvSpPr>
            <p:cNvPr id="7" name="Freihandform 8">
              <a:extLst>
                <a:ext uri="{FF2B5EF4-FFF2-40B4-BE49-F238E27FC236}">
                  <a16:creationId xmlns:a16="http://schemas.microsoft.com/office/drawing/2014/main" id="{588470FF-CEE1-46DA-A547-C29D09984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ihandform 9">
              <a:extLst>
                <a:ext uri="{FF2B5EF4-FFF2-40B4-BE49-F238E27FC236}">
                  <a16:creationId xmlns:a16="http://schemas.microsoft.com/office/drawing/2014/main" id="{91A2DF96-631D-4012-BAC8-1FED7C0AC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ihandform 10">
              <a:extLst>
                <a:ext uri="{FF2B5EF4-FFF2-40B4-BE49-F238E27FC236}">
                  <a16:creationId xmlns:a16="http://schemas.microsoft.com/office/drawing/2014/main" id="{166C3923-AF49-4F5F-985C-0BBDF8629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ihandform 11">
              <a:extLst>
                <a:ext uri="{FF2B5EF4-FFF2-40B4-BE49-F238E27FC236}">
                  <a16:creationId xmlns:a16="http://schemas.microsoft.com/office/drawing/2014/main" id="{9C92E393-9FDF-4A16-8FF6-17750F982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ihandform 11">
              <a:extLst>
                <a:ext uri="{FF2B5EF4-FFF2-40B4-BE49-F238E27FC236}">
                  <a16:creationId xmlns:a16="http://schemas.microsoft.com/office/drawing/2014/main" id="{54CA8E38-63F0-4452-A1CB-3E5C20F90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ihandform 11">
              <a:extLst>
                <a:ext uri="{FF2B5EF4-FFF2-40B4-BE49-F238E27FC236}">
                  <a16:creationId xmlns:a16="http://schemas.microsoft.com/office/drawing/2014/main" id="{8F8847AF-33A1-4DFB-A50A-724482760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ihandform 11">
              <a:extLst>
                <a:ext uri="{FF2B5EF4-FFF2-40B4-BE49-F238E27FC236}">
                  <a16:creationId xmlns:a16="http://schemas.microsoft.com/office/drawing/2014/main" id="{127DF3E5-232C-479C-8DAD-DD54D77AD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4" name="Freihandform 11">
              <a:extLst>
                <a:ext uri="{FF2B5EF4-FFF2-40B4-BE49-F238E27FC236}">
                  <a16:creationId xmlns:a16="http://schemas.microsoft.com/office/drawing/2014/main" id="{4AA72FC3-FDDE-4C52-ADAD-4813CC1CB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3E46D05-499A-4481-957A-C97F1A148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/>
              <a:t>ENISA Summerschool 2019                                                             Rainer Baumgart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B1E5A57-D7D3-4AF1-A807-F47D7CFD3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179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D389C1-36C4-4E79-AB88-27BB01DFD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714" y="52147"/>
            <a:ext cx="10360501" cy="1160732"/>
          </a:xfrm>
        </p:spPr>
        <p:txBody>
          <a:bodyPr>
            <a:normAutofit fontScale="90000"/>
          </a:bodyPr>
          <a:lstStyle/>
          <a:p>
            <a:r>
              <a:rPr lang="de-DE" sz="4000" dirty="0" err="1"/>
              <a:t>Actual</a:t>
            </a:r>
            <a:r>
              <a:rPr lang="de-DE" sz="4000" dirty="0"/>
              <a:t> </a:t>
            </a:r>
            <a:r>
              <a:rPr lang="de-DE" sz="4000" dirty="0" err="1"/>
              <a:t>challenges</a:t>
            </a:r>
            <a:r>
              <a:rPr lang="de-DE" sz="4000" dirty="0"/>
              <a:t> II</a:t>
            </a:r>
            <a:br>
              <a:rPr lang="de-DE" dirty="0"/>
            </a:br>
            <a:r>
              <a:rPr lang="de-DE" sz="2200" dirty="0"/>
              <a:t>Quantum </a:t>
            </a:r>
            <a:r>
              <a:rPr lang="de-DE" sz="2200" dirty="0" err="1"/>
              <a:t>technologies</a:t>
            </a:r>
            <a:r>
              <a:rPr lang="de-DE" sz="2200" dirty="0"/>
              <a:t> </a:t>
            </a:r>
            <a:r>
              <a:rPr lang="de-DE" sz="2200" dirty="0" err="1"/>
              <a:t>research</a:t>
            </a:r>
            <a:r>
              <a:rPr lang="de-DE" sz="2200" dirty="0"/>
              <a:t> </a:t>
            </a:r>
            <a:r>
              <a:rPr lang="de-DE" sz="2200" dirty="0" err="1"/>
              <a:t>for</a:t>
            </a:r>
            <a:r>
              <a:rPr lang="de-DE" sz="2200" dirty="0"/>
              <a:t> </a:t>
            </a:r>
            <a:r>
              <a:rPr lang="de-DE" sz="2200" dirty="0" err="1"/>
              <a:t>start-ups</a:t>
            </a:r>
            <a:r>
              <a:rPr lang="de-DE" sz="2200" dirty="0"/>
              <a:t> and </a:t>
            </a:r>
            <a:r>
              <a:rPr lang="de-DE" sz="2200" dirty="0" err="1"/>
              <a:t>new</a:t>
            </a:r>
            <a:r>
              <a:rPr lang="de-DE" sz="2200" dirty="0"/>
              <a:t> </a:t>
            </a:r>
            <a:r>
              <a:rPr lang="de-DE" sz="2200" dirty="0" err="1"/>
              <a:t>innovators</a:t>
            </a:r>
            <a:r>
              <a:rPr lang="de-DE" sz="2200" dirty="0"/>
              <a:t> ?</a:t>
            </a:r>
            <a:br>
              <a:rPr lang="de-DE" sz="2200" dirty="0"/>
            </a:br>
            <a:endParaRPr lang="de-DE" sz="2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424BFAD-10EF-459A-9264-9063F08EB45A}"/>
              </a:ext>
            </a:extLst>
          </p:cNvPr>
          <p:cNvSpPr txBox="1"/>
          <p:nvPr/>
        </p:nvSpPr>
        <p:spPr>
          <a:xfrm>
            <a:off x="897039" y="1119437"/>
            <a:ext cx="9145016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Quantum technology applications quiet likely driven by new innovators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However, the technology is much more basic research when compared to developing new network security protocol implementations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/>
          </a:p>
          <a:p>
            <a:pPr lvl="1"/>
            <a:r>
              <a:rPr lang="en-US" sz="2200" dirty="0"/>
              <a:t>	The distance in the helix is even longer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Teamwork of physicists, engineers &amp; computer scientists required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/>
          </a:p>
          <a:p>
            <a:r>
              <a:rPr lang="en-US" sz="2200" dirty="0"/>
              <a:t>	Realistic for midrange companies ??</a:t>
            </a:r>
          </a:p>
          <a:p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Do we have in Europe the structures to be also commercial successful with quantum technologies?</a:t>
            </a:r>
          </a:p>
          <a:p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How should we proceed?</a:t>
            </a:r>
          </a:p>
          <a:p>
            <a:endParaRPr lang="en-US" sz="2200" dirty="0"/>
          </a:p>
          <a:p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/>
          </a:p>
          <a:p>
            <a:pPr marL="1561887" lvl="2" indent="-342900">
              <a:buFont typeface="Courier New" panose="02070309020205020404" pitchFamily="49" charset="0"/>
              <a:buChar char="o"/>
            </a:pPr>
            <a:endParaRPr lang="en-US" sz="2200" dirty="0"/>
          </a:p>
          <a:p>
            <a:pPr marL="1561887" lvl="2" indent="-342900">
              <a:buFont typeface="Courier New" panose="02070309020205020404" pitchFamily="49" charset="0"/>
              <a:buChar char="o"/>
            </a:pPr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200" dirty="0"/>
          </a:p>
        </p:txBody>
      </p:sp>
      <p:grpSp>
        <p:nvGrpSpPr>
          <p:cNvPr id="6" name="Gruppieren 94">
            <a:extLst>
              <a:ext uri="{FF2B5EF4-FFF2-40B4-BE49-F238E27FC236}">
                <a16:creationId xmlns:a16="http://schemas.microsoft.com/office/drawing/2014/main" id="{988E43F7-8B1A-480B-9A44-9F5D5A6D4619}"/>
              </a:ext>
            </a:extLst>
          </p:cNvPr>
          <p:cNvGrpSpPr/>
          <p:nvPr/>
        </p:nvGrpSpPr>
        <p:grpSpPr>
          <a:xfrm>
            <a:off x="9838828" y="925358"/>
            <a:ext cx="2205981" cy="5443531"/>
            <a:chOff x="1059549" y="-953922"/>
            <a:chExt cx="5433366" cy="6952545"/>
          </a:xfrm>
        </p:grpSpPr>
        <p:sp>
          <p:nvSpPr>
            <p:cNvPr id="7" name="Freihandform 8">
              <a:extLst>
                <a:ext uri="{FF2B5EF4-FFF2-40B4-BE49-F238E27FC236}">
                  <a16:creationId xmlns:a16="http://schemas.microsoft.com/office/drawing/2014/main" id="{588470FF-CEE1-46DA-A547-C29D09984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ihandform 9">
              <a:extLst>
                <a:ext uri="{FF2B5EF4-FFF2-40B4-BE49-F238E27FC236}">
                  <a16:creationId xmlns:a16="http://schemas.microsoft.com/office/drawing/2014/main" id="{91A2DF96-631D-4012-BAC8-1FED7C0AC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ihandform 10">
              <a:extLst>
                <a:ext uri="{FF2B5EF4-FFF2-40B4-BE49-F238E27FC236}">
                  <a16:creationId xmlns:a16="http://schemas.microsoft.com/office/drawing/2014/main" id="{166C3923-AF49-4F5F-985C-0BBDF8629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ihandform 11">
              <a:extLst>
                <a:ext uri="{FF2B5EF4-FFF2-40B4-BE49-F238E27FC236}">
                  <a16:creationId xmlns:a16="http://schemas.microsoft.com/office/drawing/2014/main" id="{9C92E393-9FDF-4A16-8FF6-17750F982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ihandform 11">
              <a:extLst>
                <a:ext uri="{FF2B5EF4-FFF2-40B4-BE49-F238E27FC236}">
                  <a16:creationId xmlns:a16="http://schemas.microsoft.com/office/drawing/2014/main" id="{54CA8E38-63F0-4452-A1CB-3E5C20F90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ihandform 11">
              <a:extLst>
                <a:ext uri="{FF2B5EF4-FFF2-40B4-BE49-F238E27FC236}">
                  <a16:creationId xmlns:a16="http://schemas.microsoft.com/office/drawing/2014/main" id="{8F8847AF-33A1-4DFB-A50A-724482760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ihandform 11">
              <a:extLst>
                <a:ext uri="{FF2B5EF4-FFF2-40B4-BE49-F238E27FC236}">
                  <a16:creationId xmlns:a16="http://schemas.microsoft.com/office/drawing/2014/main" id="{127DF3E5-232C-479C-8DAD-DD54D77AD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4" name="Freihandform 11">
              <a:extLst>
                <a:ext uri="{FF2B5EF4-FFF2-40B4-BE49-F238E27FC236}">
                  <a16:creationId xmlns:a16="http://schemas.microsoft.com/office/drawing/2014/main" id="{4AA72FC3-FDDE-4C52-ADAD-4813CC1CB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3E46D05-499A-4481-957A-C97F1A148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/>
              <a:t>ENISA Summerschool 2019                                                             Rainer Baumgart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B1E5A57-D7D3-4AF1-A807-F47D7CFD3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de-DE" smtClean="0"/>
              <a:t>11</a:t>
            </a:fld>
            <a:endParaRPr lang="de-DE" dirty="0"/>
          </a:p>
        </p:txBody>
      </p:sp>
      <p:sp>
        <p:nvSpPr>
          <p:cNvPr id="15" name="Pfeil: nach rechts 14">
            <a:extLst>
              <a:ext uri="{FF2B5EF4-FFF2-40B4-BE49-F238E27FC236}">
                <a16:creationId xmlns:a16="http://schemas.microsoft.com/office/drawing/2014/main" id="{5256E8F2-138E-4463-AA90-27851CA22328}"/>
              </a:ext>
            </a:extLst>
          </p:cNvPr>
          <p:cNvSpPr/>
          <p:nvPr/>
        </p:nvSpPr>
        <p:spPr>
          <a:xfrm>
            <a:off x="1485900" y="2972647"/>
            <a:ext cx="432048" cy="1187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16" name="Pfeil: nach rechts 15">
            <a:extLst>
              <a:ext uri="{FF2B5EF4-FFF2-40B4-BE49-F238E27FC236}">
                <a16:creationId xmlns:a16="http://schemas.microsoft.com/office/drawing/2014/main" id="{105310B8-C0EA-4580-8C2B-08B446BE7D27}"/>
              </a:ext>
            </a:extLst>
          </p:cNvPr>
          <p:cNvSpPr/>
          <p:nvPr/>
        </p:nvSpPr>
        <p:spPr>
          <a:xfrm>
            <a:off x="1502016" y="4279038"/>
            <a:ext cx="432048" cy="1187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</p:spTree>
    <p:extLst>
      <p:ext uri="{BB962C8B-B14F-4D97-AF65-F5344CB8AC3E}">
        <p14:creationId xmlns:p14="http://schemas.microsoft.com/office/powerpoint/2010/main" val="300893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D389C1-36C4-4E79-AB88-27BB01DFD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3775" y="1125615"/>
            <a:ext cx="10360501" cy="102761"/>
          </a:xfrm>
        </p:spPr>
        <p:txBody>
          <a:bodyPr>
            <a:noAutofit/>
          </a:bodyPr>
          <a:lstStyle/>
          <a:p>
            <a:r>
              <a:rPr lang="de-DE" sz="2400" dirty="0" err="1"/>
              <a:t>Conclusion</a:t>
            </a:r>
            <a:r>
              <a:rPr lang="de-DE" sz="2400" dirty="0"/>
              <a:t> and Outlook</a:t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424BFAD-10EF-459A-9264-9063F08EB45A}"/>
              </a:ext>
            </a:extLst>
          </p:cNvPr>
          <p:cNvSpPr txBox="1"/>
          <p:nvPr/>
        </p:nvSpPr>
        <p:spPr>
          <a:xfrm>
            <a:off x="1036884" y="1100100"/>
            <a:ext cx="8783475" cy="5584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Moderate </a:t>
            </a:r>
            <a:r>
              <a:rPr lang="de-DE" sz="2000" dirty="0" err="1"/>
              <a:t>output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relevant </a:t>
            </a:r>
            <a:r>
              <a:rPr lang="de-DE" sz="2000" dirty="0" err="1"/>
              <a:t>innovation</a:t>
            </a:r>
            <a:r>
              <a:rPr lang="de-DE" sz="2000" dirty="0"/>
              <a:t> </a:t>
            </a:r>
            <a:r>
              <a:rPr lang="de-DE" sz="2000" dirty="0" err="1"/>
              <a:t>from</a:t>
            </a:r>
            <a:r>
              <a:rPr lang="de-DE" sz="2000" dirty="0"/>
              <a:t> EU IT Security </a:t>
            </a:r>
            <a:r>
              <a:rPr lang="de-DE" sz="2000" dirty="0" err="1"/>
              <a:t>projects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midrange</a:t>
            </a:r>
            <a:r>
              <a:rPr lang="de-DE" sz="2000" dirty="0"/>
              <a:t> </a:t>
            </a:r>
            <a:r>
              <a:rPr lang="de-DE" sz="2000" dirty="0" err="1"/>
              <a:t>companies</a:t>
            </a:r>
            <a:r>
              <a:rPr lang="de-DE" sz="2000" dirty="0"/>
              <a:t> 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 err="1"/>
              <a:t>Successful</a:t>
            </a:r>
            <a:r>
              <a:rPr lang="de-DE" sz="2000" dirty="0"/>
              <a:t> </a:t>
            </a:r>
            <a:r>
              <a:rPr lang="de-DE" sz="2000" dirty="0" err="1"/>
              <a:t>results</a:t>
            </a:r>
            <a:r>
              <a:rPr lang="de-DE" sz="2000" dirty="0"/>
              <a:t> and innovative </a:t>
            </a:r>
            <a:r>
              <a:rPr lang="de-DE" sz="2000" dirty="0" err="1"/>
              <a:t>solutions</a:t>
            </a:r>
            <a:r>
              <a:rPr lang="de-DE" sz="2000" dirty="0"/>
              <a:t> </a:t>
            </a:r>
            <a:r>
              <a:rPr lang="de-DE" sz="2000" dirty="0" err="1"/>
              <a:t>based</a:t>
            </a:r>
            <a:r>
              <a:rPr lang="de-DE" sz="2000" dirty="0"/>
              <a:t> on </a:t>
            </a:r>
            <a:r>
              <a:rPr lang="de-DE" sz="2000" dirty="0" err="1"/>
              <a:t>classical</a:t>
            </a:r>
            <a:r>
              <a:rPr lang="de-DE" sz="2000" dirty="0"/>
              <a:t> </a:t>
            </a:r>
            <a:r>
              <a:rPr lang="de-DE" sz="2000" dirty="0" err="1"/>
              <a:t>investments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companies</a:t>
            </a:r>
            <a:r>
              <a:rPr lang="de-DE" sz="2000" dirty="0"/>
              <a:t> in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market</a:t>
            </a:r>
            <a:endParaRPr lang="de-DE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Essential high </a:t>
            </a:r>
            <a:r>
              <a:rPr lang="de-DE" sz="2000" dirty="0" err="1"/>
              <a:t>risk</a:t>
            </a:r>
            <a:r>
              <a:rPr lang="de-DE" sz="2000" dirty="0"/>
              <a:t> </a:t>
            </a:r>
            <a:r>
              <a:rPr lang="de-DE" sz="2000" dirty="0" err="1"/>
              <a:t>investments</a:t>
            </a:r>
            <a:r>
              <a:rPr lang="de-DE" sz="2000" dirty="0"/>
              <a:t> </a:t>
            </a:r>
            <a:r>
              <a:rPr lang="de-DE" sz="2000" dirty="0" err="1"/>
              <a:t>are</a:t>
            </a:r>
            <a:r>
              <a:rPr lang="de-DE" sz="2000" dirty="0"/>
              <a:t> </a:t>
            </a:r>
            <a:r>
              <a:rPr lang="de-DE" sz="2000" dirty="0" err="1"/>
              <a:t>neccessary</a:t>
            </a:r>
            <a:r>
              <a:rPr lang="de-DE" sz="2000" dirty="0"/>
              <a:t> (</a:t>
            </a:r>
            <a:r>
              <a:rPr lang="de-DE" sz="2000" dirty="0" err="1"/>
              <a:t>from</a:t>
            </a:r>
            <a:r>
              <a:rPr lang="de-DE" sz="2000" dirty="0"/>
              <a:t> </a:t>
            </a:r>
            <a:r>
              <a:rPr lang="de-DE" sz="2000" dirty="0" err="1"/>
              <a:t>nothing</a:t>
            </a:r>
            <a:r>
              <a:rPr lang="de-DE" sz="2000" dirty="0"/>
              <a:t> </a:t>
            </a:r>
            <a:r>
              <a:rPr lang="de-DE" sz="2000" dirty="0" err="1"/>
              <a:t>comes</a:t>
            </a:r>
            <a:r>
              <a:rPr lang="de-DE" sz="2000" dirty="0"/>
              <a:t> </a:t>
            </a:r>
            <a:r>
              <a:rPr lang="de-DE" sz="2000" dirty="0" err="1"/>
              <a:t>nothing</a:t>
            </a:r>
            <a:r>
              <a:rPr lang="de-DE" sz="2000" dirty="0"/>
              <a:t>)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China and US will </a:t>
            </a:r>
            <a:r>
              <a:rPr lang="de-DE" sz="2000" dirty="0" err="1"/>
              <a:t>probably</a:t>
            </a:r>
            <a:r>
              <a:rPr lang="de-DE" sz="2000" dirty="0"/>
              <a:t> </a:t>
            </a:r>
            <a:r>
              <a:rPr lang="de-DE" sz="2000" dirty="0" err="1"/>
              <a:t>continue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dominate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development</a:t>
            </a:r>
            <a:r>
              <a:rPr lang="de-DE" sz="2000" dirty="0"/>
              <a:t> and </a:t>
            </a:r>
            <a:r>
              <a:rPr lang="de-DE" sz="2000" dirty="0" err="1"/>
              <a:t>market</a:t>
            </a:r>
            <a:endParaRPr lang="de-DE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Other IT-</a:t>
            </a:r>
            <a:r>
              <a:rPr lang="de-DE" sz="2000" dirty="0" err="1"/>
              <a:t>sectors</a:t>
            </a:r>
            <a:r>
              <a:rPr lang="de-DE" sz="2000" dirty="0"/>
              <a:t> (</a:t>
            </a:r>
            <a:r>
              <a:rPr lang="de-DE" sz="2000" dirty="0" err="1"/>
              <a:t>perhaps</a:t>
            </a:r>
            <a:r>
              <a:rPr lang="de-DE" sz="2000" dirty="0"/>
              <a:t> AI) will </a:t>
            </a:r>
            <a:r>
              <a:rPr lang="de-DE" sz="2000" dirty="0" err="1"/>
              <a:t>participate</a:t>
            </a:r>
            <a:r>
              <a:rPr lang="de-DE" sz="2000" dirty="0"/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The lack </a:t>
            </a:r>
            <a:r>
              <a:rPr lang="de-DE" sz="2000" dirty="0" err="1"/>
              <a:t>of</a:t>
            </a:r>
            <a:r>
              <a:rPr lang="de-DE" sz="2000" dirty="0"/>
              <a:t> human </a:t>
            </a:r>
            <a:r>
              <a:rPr lang="de-DE" sz="2000" dirty="0" err="1"/>
              <a:t>resources</a:t>
            </a:r>
            <a:r>
              <a:rPr lang="de-DE" sz="2000" dirty="0"/>
              <a:t> </a:t>
            </a:r>
            <a:r>
              <a:rPr lang="de-DE" sz="2000" dirty="0" err="1"/>
              <a:t>during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current</a:t>
            </a:r>
            <a:r>
              <a:rPr lang="de-DE" sz="2000" dirty="0"/>
              <a:t> </a:t>
            </a:r>
            <a:r>
              <a:rPr lang="de-DE" sz="2000" dirty="0" err="1"/>
              <a:t>market</a:t>
            </a:r>
            <a:r>
              <a:rPr lang="de-DE" sz="2000" dirty="0"/>
              <a:t> </a:t>
            </a:r>
            <a:r>
              <a:rPr lang="de-DE" sz="2000" dirty="0" err="1"/>
              <a:t>situation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limiting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industrial</a:t>
            </a:r>
            <a:r>
              <a:rPr lang="de-DE" sz="2000" dirty="0"/>
              <a:t> R&amp;D </a:t>
            </a:r>
            <a:r>
              <a:rPr lang="de-DE" sz="2000" dirty="0" err="1"/>
              <a:t>activities</a:t>
            </a:r>
            <a:r>
              <a:rPr lang="de-DE" sz="2000" dirty="0"/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The </a:t>
            </a:r>
            <a:r>
              <a:rPr lang="de-DE" sz="2000" dirty="0" err="1"/>
              <a:t>prosper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a </a:t>
            </a:r>
            <a:r>
              <a:rPr lang="de-DE" sz="2000" dirty="0" err="1"/>
              <a:t>start-up-culture</a:t>
            </a:r>
            <a:r>
              <a:rPr lang="de-DE" sz="2000" dirty="0"/>
              <a:t> </a:t>
            </a:r>
            <a:r>
              <a:rPr lang="de-DE" sz="2000" dirty="0" err="1"/>
              <a:t>give</a:t>
            </a:r>
            <a:r>
              <a:rPr lang="de-DE" sz="2000" dirty="0"/>
              <a:t> </a:t>
            </a:r>
            <a:r>
              <a:rPr lang="de-DE" sz="2000" dirty="0" err="1"/>
              <a:t>hope</a:t>
            </a:r>
            <a:endParaRPr lang="de-DE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Best personal </a:t>
            </a:r>
            <a:r>
              <a:rPr lang="de-DE" sz="2000" dirty="0" err="1"/>
              <a:t>experience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sponsorship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research</a:t>
            </a:r>
            <a:r>
              <a:rPr lang="de-DE" sz="2000" dirty="0"/>
              <a:t> in </a:t>
            </a:r>
            <a:r>
              <a:rPr lang="de-DE" sz="2000" dirty="0" err="1"/>
              <a:t>universities</a:t>
            </a:r>
            <a:endParaRPr lang="de-DE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000" dirty="0"/>
          </a:p>
        </p:txBody>
      </p:sp>
      <p:grpSp>
        <p:nvGrpSpPr>
          <p:cNvPr id="6" name="Gruppieren 94">
            <a:extLst>
              <a:ext uri="{FF2B5EF4-FFF2-40B4-BE49-F238E27FC236}">
                <a16:creationId xmlns:a16="http://schemas.microsoft.com/office/drawing/2014/main" id="{988E43F7-8B1A-480B-9A44-9F5D5A6D4619}"/>
              </a:ext>
            </a:extLst>
          </p:cNvPr>
          <p:cNvGrpSpPr/>
          <p:nvPr/>
        </p:nvGrpSpPr>
        <p:grpSpPr>
          <a:xfrm>
            <a:off x="9967250" y="789835"/>
            <a:ext cx="2039797" cy="5443531"/>
            <a:chOff x="1059549" y="-953922"/>
            <a:chExt cx="5433366" cy="6952545"/>
          </a:xfrm>
        </p:grpSpPr>
        <p:sp>
          <p:nvSpPr>
            <p:cNvPr id="7" name="Freihandform 8">
              <a:extLst>
                <a:ext uri="{FF2B5EF4-FFF2-40B4-BE49-F238E27FC236}">
                  <a16:creationId xmlns:a16="http://schemas.microsoft.com/office/drawing/2014/main" id="{588470FF-CEE1-46DA-A547-C29D09984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ihandform 9">
              <a:extLst>
                <a:ext uri="{FF2B5EF4-FFF2-40B4-BE49-F238E27FC236}">
                  <a16:creationId xmlns:a16="http://schemas.microsoft.com/office/drawing/2014/main" id="{91A2DF96-631D-4012-BAC8-1FED7C0AC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ihandform 10">
              <a:extLst>
                <a:ext uri="{FF2B5EF4-FFF2-40B4-BE49-F238E27FC236}">
                  <a16:creationId xmlns:a16="http://schemas.microsoft.com/office/drawing/2014/main" id="{166C3923-AF49-4F5F-985C-0BBDF8629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ihandform 11">
              <a:extLst>
                <a:ext uri="{FF2B5EF4-FFF2-40B4-BE49-F238E27FC236}">
                  <a16:creationId xmlns:a16="http://schemas.microsoft.com/office/drawing/2014/main" id="{9C92E393-9FDF-4A16-8FF6-17750F982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ihandform 11">
              <a:extLst>
                <a:ext uri="{FF2B5EF4-FFF2-40B4-BE49-F238E27FC236}">
                  <a16:creationId xmlns:a16="http://schemas.microsoft.com/office/drawing/2014/main" id="{54CA8E38-63F0-4452-A1CB-3E5C20F90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ihandform 11">
              <a:extLst>
                <a:ext uri="{FF2B5EF4-FFF2-40B4-BE49-F238E27FC236}">
                  <a16:creationId xmlns:a16="http://schemas.microsoft.com/office/drawing/2014/main" id="{8F8847AF-33A1-4DFB-A50A-724482760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ihandform 11">
              <a:extLst>
                <a:ext uri="{FF2B5EF4-FFF2-40B4-BE49-F238E27FC236}">
                  <a16:creationId xmlns:a16="http://schemas.microsoft.com/office/drawing/2014/main" id="{127DF3E5-232C-479C-8DAD-DD54D77AD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4" name="Freihandform 11">
              <a:extLst>
                <a:ext uri="{FF2B5EF4-FFF2-40B4-BE49-F238E27FC236}">
                  <a16:creationId xmlns:a16="http://schemas.microsoft.com/office/drawing/2014/main" id="{4AA72FC3-FDDE-4C52-ADAD-4813CC1CB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sp>
        <p:nvSpPr>
          <p:cNvPr id="3" name="Rectangle 1">
            <a:extLst>
              <a:ext uri="{FF2B5EF4-FFF2-40B4-BE49-F238E27FC236}">
                <a16:creationId xmlns:a16="http://schemas.microsoft.com/office/drawing/2014/main" id="{1CBB16D2-71F5-45C8-B4ED-D49AA93C6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88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rgbClr val="393F46"/>
                </a:solidFill>
                <a:effectLst/>
                <a:latin typeface="bundessansweb"/>
              </a:rPr>
              <a:t> </a:t>
            </a:r>
            <a:r>
              <a:rPr kumimoji="0" lang="de-DE" altLang="de-D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BSI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rgbClr val="393F46"/>
                </a:solidFill>
                <a:effectLst/>
                <a:latin typeface="bundessansweb"/>
              </a:rPr>
              <a:t>-Gesetz auch das Energiewirtschaftsgesetz, das Telemediengesetz, das Telekommunikationsgesetz und weitere Gesetze ändert und ergänzt.</a:t>
            </a:r>
            <a:r>
              <a:rPr kumimoji="0" lang="de-DE" altLang="de-D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E956572-AF7F-4A4A-A26E-2612A225C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88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rgbClr val="393F46"/>
                </a:solidFill>
                <a:effectLst/>
                <a:latin typeface="bundessansweb"/>
              </a:rPr>
              <a:t> </a:t>
            </a:r>
            <a:r>
              <a:rPr kumimoji="0" lang="de-DE" altLang="de-D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BSI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rgbClr val="393F46"/>
                </a:solidFill>
                <a:effectLst/>
                <a:latin typeface="bundessansweb"/>
              </a:rPr>
              <a:t>-Gesetz auch das Energiewirtschaftsgesetz, das Telemediengesetz, das Telekommunikationsgesetz und weitere Gesetze ändert und ergänzt.</a:t>
            </a:r>
            <a:r>
              <a:rPr kumimoji="0" lang="de-DE" altLang="de-D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D60D424A-69CF-4B69-AAD8-43F039285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152400"/>
            <a:ext cx="121888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rgbClr val="393F46"/>
                </a:solidFill>
                <a:effectLst/>
                <a:latin typeface="bundessansweb"/>
              </a:rPr>
              <a:t> </a:t>
            </a:r>
            <a:r>
              <a:rPr kumimoji="0" lang="de-DE" altLang="de-D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BSI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rgbClr val="393F46"/>
                </a:solidFill>
                <a:effectLst/>
                <a:latin typeface="bundessansweb"/>
              </a:rPr>
              <a:t>-Gesetz auch das Energiewirtschaftsgesetz, das Telemediengesetz, das Telekommunikationsgesetz und weitere Gesetze ändert und ergänzt.</a:t>
            </a:r>
            <a:r>
              <a:rPr kumimoji="0" lang="de-DE" altLang="de-DE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Fußzeilenplatzhalter 15">
            <a:extLst>
              <a:ext uri="{FF2B5EF4-FFF2-40B4-BE49-F238E27FC236}">
                <a16:creationId xmlns:a16="http://schemas.microsoft.com/office/drawing/2014/main" id="{0DBB2382-6BA8-49A4-84B7-D512D5FC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/>
              <a:t>ENISA Summerschool 2019                                                             Rainer Baumgart</a:t>
            </a:r>
            <a:endParaRPr lang="de-DE" dirty="0"/>
          </a:p>
        </p:txBody>
      </p:sp>
      <p:sp>
        <p:nvSpPr>
          <p:cNvPr id="17" name="Foliennummernplatzhalter 16">
            <a:extLst>
              <a:ext uri="{FF2B5EF4-FFF2-40B4-BE49-F238E27FC236}">
                <a16:creationId xmlns:a16="http://schemas.microsoft.com/office/drawing/2014/main" id="{7C42B914-9BE6-4687-80FC-EEE750DEB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705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D389C1-36C4-4E79-AB88-27BB01DFD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972" y="1360422"/>
            <a:ext cx="5904656" cy="2303384"/>
          </a:xfrm>
        </p:spPr>
        <p:txBody>
          <a:bodyPr>
            <a:noAutofit/>
          </a:bodyPr>
          <a:lstStyle/>
          <a:p>
            <a:r>
              <a:rPr lang="de-DE" sz="2400" dirty="0" err="1"/>
              <a:t>Thank´s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your</a:t>
            </a:r>
            <a:r>
              <a:rPr lang="de-DE" sz="2400" dirty="0"/>
              <a:t> </a:t>
            </a:r>
            <a:r>
              <a:rPr lang="de-DE" sz="2400" dirty="0" err="1"/>
              <a:t>attention</a:t>
            </a:r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424BFAD-10EF-459A-9264-9063F08EB45A}"/>
              </a:ext>
            </a:extLst>
          </p:cNvPr>
          <p:cNvSpPr txBox="1"/>
          <p:nvPr/>
        </p:nvSpPr>
        <p:spPr>
          <a:xfrm>
            <a:off x="1042987" y="1430527"/>
            <a:ext cx="8783475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000" dirty="0"/>
          </a:p>
        </p:txBody>
      </p:sp>
      <p:grpSp>
        <p:nvGrpSpPr>
          <p:cNvPr id="6" name="Gruppieren 94">
            <a:extLst>
              <a:ext uri="{FF2B5EF4-FFF2-40B4-BE49-F238E27FC236}">
                <a16:creationId xmlns:a16="http://schemas.microsoft.com/office/drawing/2014/main" id="{988E43F7-8B1A-480B-9A44-9F5D5A6D4619}"/>
              </a:ext>
            </a:extLst>
          </p:cNvPr>
          <p:cNvGrpSpPr/>
          <p:nvPr/>
        </p:nvGrpSpPr>
        <p:grpSpPr>
          <a:xfrm>
            <a:off x="9967250" y="789835"/>
            <a:ext cx="2039797" cy="5443531"/>
            <a:chOff x="1059549" y="-953922"/>
            <a:chExt cx="5433366" cy="6952545"/>
          </a:xfrm>
        </p:grpSpPr>
        <p:sp>
          <p:nvSpPr>
            <p:cNvPr id="7" name="Freihandform 8">
              <a:extLst>
                <a:ext uri="{FF2B5EF4-FFF2-40B4-BE49-F238E27FC236}">
                  <a16:creationId xmlns:a16="http://schemas.microsoft.com/office/drawing/2014/main" id="{588470FF-CEE1-46DA-A547-C29D09984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ihandform 9">
              <a:extLst>
                <a:ext uri="{FF2B5EF4-FFF2-40B4-BE49-F238E27FC236}">
                  <a16:creationId xmlns:a16="http://schemas.microsoft.com/office/drawing/2014/main" id="{91A2DF96-631D-4012-BAC8-1FED7C0AC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ihandform 10">
              <a:extLst>
                <a:ext uri="{FF2B5EF4-FFF2-40B4-BE49-F238E27FC236}">
                  <a16:creationId xmlns:a16="http://schemas.microsoft.com/office/drawing/2014/main" id="{166C3923-AF49-4F5F-985C-0BBDF8629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ihandform 11">
              <a:extLst>
                <a:ext uri="{FF2B5EF4-FFF2-40B4-BE49-F238E27FC236}">
                  <a16:creationId xmlns:a16="http://schemas.microsoft.com/office/drawing/2014/main" id="{9C92E393-9FDF-4A16-8FF6-17750F982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ihandform 11">
              <a:extLst>
                <a:ext uri="{FF2B5EF4-FFF2-40B4-BE49-F238E27FC236}">
                  <a16:creationId xmlns:a16="http://schemas.microsoft.com/office/drawing/2014/main" id="{54CA8E38-63F0-4452-A1CB-3E5C20F90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ihandform 11">
              <a:extLst>
                <a:ext uri="{FF2B5EF4-FFF2-40B4-BE49-F238E27FC236}">
                  <a16:creationId xmlns:a16="http://schemas.microsoft.com/office/drawing/2014/main" id="{8F8847AF-33A1-4DFB-A50A-724482760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ihandform 11">
              <a:extLst>
                <a:ext uri="{FF2B5EF4-FFF2-40B4-BE49-F238E27FC236}">
                  <a16:creationId xmlns:a16="http://schemas.microsoft.com/office/drawing/2014/main" id="{127DF3E5-232C-479C-8DAD-DD54D77AD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4" name="Freihandform 11">
              <a:extLst>
                <a:ext uri="{FF2B5EF4-FFF2-40B4-BE49-F238E27FC236}">
                  <a16:creationId xmlns:a16="http://schemas.microsoft.com/office/drawing/2014/main" id="{4AA72FC3-FDDE-4C52-ADAD-4813CC1CB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61031E6-BB1A-41F8-95D5-D6E29FF12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/>
              <a:t>ENISA Summerschool 2019                                                             Rainer Baumgart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70BB4CD-0DB3-4021-969F-22E968DFC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de-DE" smtClean="0"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97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D389C1-36C4-4E79-AB88-27BB01DFD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846" y="489111"/>
            <a:ext cx="10360501" cy="1223963"/>
          </a:xfrm>
        </p:spPr>
        <p:txBody>
          <a:bodyPr>
            <a:normAutofit fontScale="90000"/>
          </a:bodyPr>
          <a:lstStyle/>
          <a:p>
            <a:r>
              <a:rPr lang="de-DE" dirty="0" err="1"/>
              <a:t>Overview</a:t>
            </a:r>
            <a:br>
              <a:rPr lang="de-DE" dirty="0"/>
            </a:br>
            <a:br>
              <a:rPr lang="de-DE" dirty="0"/>
            </a:br>
            <a:endParaRPr lang="de-DE" sz="2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424BFAD-10EF-459A-9264-9063F08EB45A}"/>
              </a:ext>
            </a:extLst>
          </p:cNvPr>
          <p:cNvSpPr txBox="1"/>
          <p:nvPr/>
        </p:nvSpPr>
        <p:spPr>
          <a:xfrm>
            <a:off x="1102309" y="1904161"/>
            <a:ext cx="914501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Situation of R&amp;D from my personal point of 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Experience with R&amp;D of a successful midrange IT–Security company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The disaster helix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Consequences and challenges by Quantum Technology innovation for (European) IT-Security suppliers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Outlook</a:t>
            </a:r>
            <a:br>
              <a:rPr lang="en-US" dirty="0"/>
            </a:br>
            <a:endParaRPr lang="de-DE" dirty="0"/>
          </a:p>
        </p:txBody>
      </p:sp>
      <p:grpSp>
        <p:nvGrpSpPr>
          <p:cNvPr id="6" name="Gruppieren 94">
            <a:extLst>
              <a:ext uri="{FF2B5EF4-FFF2-40B4-BE49-F238E27FC236}">
                <a16:creationId xmlns:a16="http://schemas.microsoft.com/office/drawing/2014/main" id="{988E43F7-8B1A-480B-9A44-9F5D5A6D4619}"/>
              </a:ext>
            </a:extLst>
          </p:cNvPr>
          <p:cNvGrpSpPr/>
          <p:nvPr/>
        </p:nvGrpSpPr>
        <p:grpSpPr>
          <a:xfrm>
            <a:off x="9838828" y="925358"/>
            <a:ext cx="2205981" cy="5443531"/>
            <a:chOff x="1059549" y="-953922"/>
            <a:chExt cx="5433366" cy="6952545"/>
          </a:xfrm>
        </p:grpSpPr>
        <p:sp>
          <p:nvSpPr>
            <p:cNvPr id="7" name="Freihandform 8">
              <a:extLst>
                <a:ext uri="{FF2B5EF4-FFF2-40B4-BE49-F238E27FC236}">
                  <a16:creationId xmlns:a16="http://schemas.microsoft.com/office/drawing/2014/main" id="{588470FF-CEE1-46DA-A547-C29D09984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ihandform 9">
              <a:extLst>
                <a:ext uri="{FF2B5EF4-FFF2-40B4-BE49-F238E27FC236}">
                  <a16:creationId xmlns:a16="http://schemas.microsoft.com/office/drawing/2014/main" id="{91A2DF96-631D-4012-BAC8-1FED7C0AC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ihandform 10">
              <a:extLst>
                <a:ext uri="{FF2B5EF4-FFF2-40B4-BE49-F238E27FC236}">
                  <a16:creationId xmlns:a16="http://schemas.microsoft.com/office/drawing/2014/main" id="{166C3923-AF49-4F5F-985C-0BBDF8629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ihandform 11">
              <a:extLst>
                <a:ext uri="{FF2B5EF4-FFF2-40B4-BE49-F238E27FC236}">
                  <a16:creationId xmlns:a16="http://schemas.microsoft.com/office/drawing/2014/main" id="{9C92E393-9FDF-4A16-8FF6-17750F982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ihandform 11">
              <a:extLst>
                <a:ext uri="{FF2B5EF4-FFF2-40B4-BE49-F238E27FC236}">
                  <a16:creationId xmlns:a16="http://schemas.microsoft.com/office/drawing/2014/main" id="{54CA8E38-63F0-4452-A1CB-3E5C20F90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ihandform 11">
              <a:extLst>
                <a:ext uri="{FF2B5EF4-FFF2-40B4-BE49-F238E27FC236}">
                  <a16:creationId xmlns:a16="http://schemas.microsoft.com/office/drawing/2014/main" id="{8F8847AF-33A1-4DFB-A50A-724482760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ihandform 11">
              <a:extLst>
                <a:ext uri="{FF2B5EF4-FFF2-40B4-BE49-F238E27FC236}">
                  <a16:creationId xmlns:a16="http://schemas.microsoft.com/office/drawing/2014/main" id="{127DF3E5-232C-479C-8DAD-DD54D77AD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4" name="Freihandform 11">
              <a:extLst>
                <a:ext uri="{FF2B5EF4-FFF2-40B4-BE49-F238E27FC236}">
                  <a16:creationId xmlns:a16="http://schemas.microsoft.com/office/drawing/2014/main" id="{4AA72FC3-FDDE-4C52-ADAD-4813CC1CB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8FC6144-9359-49D3-9A0D-70E2D1032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/>
              <a:t>ENISA Summerschool 2019                                                             Rainer Baumgart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FE7B0DC-ADA7-4009-9483-2A9EE0CFA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005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D389C1-36C4-4E79-AB88-27BB01DFD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846" y="489111"/>
            <a:ext cx="10360501" cy="1223963"/>
          </a:xfrm>
        </p:spPr>
        <p:txBody>
          <a:bodyPr>
            <a:normAutofit fontScale="90000"/>
          </a:bodyPr>
          <a:lstStyle/>
          <a:p>
            <a:r>
              <a:rPr lang="de-DE" dirty="0"/>
              <a:t>Situation I</a:t>
            </a:r>
            <a:br>
              <a:rPr lang="de-DE" dirty="0"/>
            </a:br>
            <a:br>
              <a:rPr lang="de-DE" dirty="0"/>
            </a:br>
            <a:endParaRPr lang="de-DE" sz="2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424BFAD-10EF-459A-9264-9063F08EB45A}"/>
              </a:ext>
            </a:extLst>
          </p:cNvPr>
          <p:cNvSpPr txBox="1"/>
          <p:nvPr/>
        </p:nvSpPr>
        <p:spPr>
          <a:xfrm>
            <a:off x="1102309" y="1904161"/>
            <a:ext cx="914501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Several running EU and national R&amp;D programs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75% - 100% sponsoring for research organizations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Up to 50% for industrial companies (benefit for small companies)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Majority for consortium getting advantages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Industrial organizations (Germany) </a:t>
            </a:r>
            <a:r>
              <a:rPr lang="de-DE" dirty="0" err="1"/>
              <a:t>are</a:t>
            </a:r>
            <a:r>
              <a:rPr lang="de-DE" dirty="0"/>
              <a:t> </a:t>
            </a:r>
            <a:r>
              <a:rPr lang="de-DE" dirty="0" err="1"/>
              <a:t>favouring</a:t>
            </a:r>
            <a:r>
              <a:rPr lang="de-DE" dirty="0"/>
              <a:t> </a:t>
            </a:r>
            <a:r>
              <a:rPr lang="en-US" dirty="0"/>
              <a:t>tax compensation as alternative to sponsorship</a:t>
            </a:r>
            <a:br>
              <a:rPr lang="en-US" dirty="0"/>
            </a:br>
            <a:endParaRPr lang="de-DE" dirty="0"/>
          </a:p>
        </p:txBody>
      </p:sp>
      <p:grpSp>
        <p:nvGrpSpPr>
          <p:cNvPr id="6" name="Gruppieren 94">
            <a:extLst>
              <a:ext uri="{FF2B5EF4-FFF2-40B4-BE49-F238E27FC236}">
                <a16:creationId xmlns:a16="http://schemas.microsoft.com/office/drawing/2014/main" id="{988E43F7-8B1A-480B-9A44-9F5D5A6D4619}"/>
              </a:ext>
            </a:extLst>
          </p:cNvPr>
          <p:cNvGrpSpPr/>
          <p:nvPr/>
        </p:nvGrpSpPr>
        <p:grpSpPr>
          <a:xfrm>
            <a:off x="9838828" y="925358"/>
            <a:ext cx="2205981" cy="5443531"/>
            <a:chOff x="1059549" y="-953922"/>
            <a:chExt cx="5433366" cy="6952545"/>
          </a:xfrm>
        </p:grpSpPr>
        <p:sp>
          <p:nvSpPr>
            <p:cNvPr id="7" name="Freihandform 8">
              <a:extLst>
                <a:ext uri="{FF2B5EF4-FFF2-40B4-BE49-F238E27FC236}">
                  <a16:creationId xmlns:a16="http://schemas.microsoft.com/office/drawing/2014/main" id="{588470FF-CEE1-46DA-A547-C29D09984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ihandform 9">
              <a:extLst>
                <a:ext uri="{FF2B5EF4-FFF2-40B4-BE49-F238E27FC236}">
                  <a16:creationId xmlns:a16="http://schemas.microsoft.com/office/drawing/2014/main" id="{91A2DF96-631D-4012-BAC8-1FED7C0AC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ihandform 10">
              <a:extLst>
                <a:ext uri="{FF2B5EF4-FFF2-40B4-BE49-F238E27FC236}">
                  <a16:creationId xmlns:a16="http://schemas.microsoft.com/office/drawing/2014/main" id="{166C3923-AF49-4F5F-985C-0BBDF8629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ihandform 11">
              <a:extLst>
                <a:ext uri="{FF2B5EF4-FFF2-40B4-BE49-F238E27FC236}">
                  <a16:creationId xmlns:a16="http://schemas.microsoft.com/office/drawing/2014/main" id="{9C92E393-9FDF-4A16-8FF6-17750F982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ihandform 11">
              <a:extLst>
                <a:ext uri="{FF2B5EF4-FFF2-40B4-BE49-F238E27FC236}">
                  <a16:creationId xmlns:a16="http://schemas.microsoft.com/office/drawing/2014/main" id="{54CA8E38-63F0-4452-A1CB-3E5C20F90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ihandform 11">
              <a:extLst>
                <a:ext uri="{FF2B5EF4-FFF2-40B4-BE49-F238E27FC236}">
                  <a16:creationId xmlns:a16="http://schemas.microsoft.com/office/drawing/2014/main" id="{8F8847AF-33A1-4DFB-A50A-724482760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ihandform 11">
              <a:extLst>
                <a:ext uri="{FF2B5EF4-FFF2-40B4-BE49-F238E27FC236}">
                  <a16:creationId xmlns:a16="http://schemas.microsoft.com/office/drawing/2014/main" id="{127DF3E5-232C-479C-8DAD-DD54D77AD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4" name="Freihandform 11">
              <a:extLst>
                <a:ext uri="{FF2B5EF4-FFF2-40B4-BE49-F238E27FC236}">
                  <a16:creationId xmlns:a16="http://schemas.microsoft.com/office/drawing/2014/main" id="{4AA72FC3-FDDE-4C52-ADAD-4813CC1CB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8FC6144-9359-49D3-9A0D-70E2D1032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/>
              <a:t>ENISA Summerschool 2019                                                             Rainer Baumgart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FE7B0DC-ADA7-4009-9483-2A9EE0CFA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136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D389C1-36C4-4E79-AB88-27BB01DFD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846" y="489111"/>
            <a:ext cx="10360501" cy="1223963"/>
          </a:xfrm>
        </p:spPr>
        <p:txBody>
          <a:bodyPr>
            <a:normAutofit/>
          </a:bodyPr>
          <a:lstStyle/>
          <a:p>
            <a:r>
              <a:rPr lang="de-DE" dirty="0"/>
              <a:t>Situation II</a:t>
            </a:r>
            <a:br>
              <a:rPr lang="de-DE" dirty="0"/>
            </a:br>
            <a:r>
              <a:rPr lang="de-DE" sz="2000" dirty="0"/>
              <a:t>Midrange </a:t>
            </a:r>
            <a:r>
              <a:rPr lang="de-DE" sz="2000" dirty="0" err="1"/>
              <a:t>companies</a:t>
            </a:r>
            <a:r>
              <a:rPr lang="de-DE" sz="2000" dirty="0"/>
              <a:t> </a:t>
            </a:r>
            <a:r>
              <a:rPr lang="de-DE" sz="2000" dirty="0" err="1"/>
              <a:t>don‘t</a:t>
            </a:r>
            <a:r>
              <a:rPr lang="de-DE" sz="2000" dirty="0"/>
              <a:t> like </a:t>
            </a:r>
            <a:r>
              <a:rPr lang="de-DE" sz="2000" dirty="0" err="1"/>
              <a:t>research</a:t>
            </a:r>
            <a:r>
              <a:rPr lang="de-DE" sz="2000" dirty="0"/>
              <a:t>!?</a:t>
            </a:r>
            <a:br>
              <a:rPr lang="de-DE" dirty="0"/>
            </a:br>
            <a:endParaRPr lang="de-DE" sz="2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424BFAD-10EF-459A-9264-9063F08EB45A}"/>
              </a:ext>
            </a:extLst>
          </p:cNvPr>
          <p:cNvSpPr txBox="1"/>
          <p:nvPr/>
        </p:nvSpPr>
        <p:spPr>
          <a:xfrm>
            <a:off x="1102309" y="1904161"/>
            <a:ext cx="9145016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Consortium is quite often a mix of research departments of big international companies, small and midrange companies, research institutes and universities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Sponsors (Governments / EU) looking for attractive proposals with best budgets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Leadership of the project is usually under control of research departments of huge companies or full sponsored institutes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Tendency to continue the project even if it is obvious that targets are not realistically reachable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br>
              <a:rPr lang="en-US" sz="2000" dirty="0"/>
            </a:br>
            <a:endParaRPr lang="de-DE" sz="2000" dirty="0"/>
          </a:p>
        </p:txBody>
      </p:sp>
      <p:grpSp>
        <p:nvGrpSpPr>
          <p:cNvPr id="6" name="Gruppieren 94">
            <a:extLst>
              <a:ext uri="{FF2B5EF4-FFF2-40B4-BE49-F238E27FC236}">
                <a16:creationId xmlns:a16="http://schemas.microsoft.com/office/drawing/2014/main" id="{988E43F7-8B1A-480B-9A44-9F5D5A6D4619}"/>
              </a:ext>
            </a:extLst>
          </p:cNvPr>
          <p:cNvGrpSpPr/>
          <p:nvPr/>
        </p:nvGrpSpPr>
        <p:grpSpPr>
          <a:xfrm>
            <a:off x="9838828" y="925358"/>
            <a:ext cx="2205981" cy="5443531"/>
            <a:chOff x="1059549" y="-953922"/>
            <a:chExt cx="5433366" cy="6952545"/>
          </a:xfrm>
        </p:grpSpPr>
        <p:sp>
          <p:nvSpPr>
            <p:cNvPr id="7" name="Freihandform 8">
              <a:extLst>
                <a:ext uri="{FF2B5EF4-FFF2-40B4-BE49-F238E27FC236}">
                  <a16:creationId xmlns:a16="http://schemas.microsoft.com/office/drawing/2014/main" id="{588470FF-CEE1-46DA-A547-C29D09984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ihandform 9">
              <a:extLst>
                <a:ext uri="{FF2B5EF4-FFF2-40B4-BE49-F238E27FC236}">
                  <a16:creationId xmlns:a16="http://schemas.microsoft.com/office/drawing/2014/main" id="{91A2DF96-631D-4012-BAC8-1FED7C0AC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ihandform 10">
              <a:extLst>
                <a:ext uri="{FF2B5EF4-FFF2-40B4-BE49-F238E27FC236}">
                  <a16:creationId xmlns:a16="http://schemas.microsoft.com/office/drawing/2014/main" id="{166C3923-AF49-4F5F-985C-0BBDF8629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ihandform 11">
              <a:extLst>
                <a:ext uri="{FF2B5EF4-FFF2-40B4-BE49-F238E27FC236}">
                  <a16:creationId xmlns:a16="http://schemas.microsoft.com/office/drawing/2014/main" id="{9C92E393-9FDF-4A16-8FF6-17750F982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ihandform 11">
              <a:extLst>
                <a:ext uri="{FF2B5EF4-FFF2-40B4-BE49-F238E27FC236}">
                  <a16:creationId xmlns:a16="http://schemas.microsoft.com/office/drawing/2014/main" id="{54CA8E38-63F0-4452-A1CB-3E5C20F90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ihandform 11">
              <a:extLst>
                <a:ext uri="{FF2B5EF4-FFF2-40B4-BE49-F238E27FC236}">
                  <a16:creationId xmlns:a16="http://schemas.microsoft.com/office/drawing/2014/main" id="{8F8847AF-33A1-4DFB-A50A-724482760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ihandform 11">
              <a:extLst>
                <a:ext uri="{FF2B5EF4-FFF2-40B4-BE49-F238E27FC236}">
                  <a16:creationId xmlns:a16="http://schemas.microsoft.com/office/drawing/2014/main" id="{127DF3E5-232C-479C-8DAD-DD54D77AD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4" name="Freihandform 11">
              <a:extLst>
                <a:ext uri="{FF2B5EF4-FFF2-40B4-BE49-F238E27FC236}">
                  <a16:creationId xmlns:a16="http://schemas.microsoft.com/office/drawing/2014/main" id="{4AA72FC3-FDDE-4C52-ADAD-4813CC1CB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39476EE-08A0-494D-81A7-A788E3043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 dirty="0"/>
              <a:t>ENISA Summerschool 2019                                                             Rainer Baumgart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D8AC64B-CCD8-41D1-908A-C4C290641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687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D389C1-36C4-4E79-AB88-27BB01DFD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34" y="127583"/>
            <a:ext cx="10360501" cy="1223963"/>
          </a:xfrm>
        </p:spPr>
        <p:txBody>
          <a:bodyPr>
            <a:normAutofit/>
          </a:bodyPr>
          <a:lstStyle/>
          <a:p>
            <a:r>
              <a:rPr lang="de-DE" dirty="0"/>
              <a:t>Situation III</a:t>
            </a:r>
            <a:br>
              <a:rPr lang="de-DE" dirty="0"/>
            </a:br>
            <a:r>
              <a:rPr lang="de-DE" sz="2000" dirty="0"/>
              <a:t>Research </a:t>
            </a:r>
            <a:r>
              <a:rPr lang="de-DE" sz="2000" dirty="0" err="1"/>
              <a:t>projects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midrange</a:t>
            </a:r>
            <a:r>
              <a:rPr lang="de-DE" sz="2000" dirty="0"/>
              <a:t> </a:t>
            </a:r>
            <a:r>
              <a:rPr lang="de-DE" sz="2000" dirty="0" err="1"/>
              <a:t>companies</a:t>
            </a:r>
            <a:r>
              <a:rPr lang="de-DE" sz="2000" dirty="0"/>
              <a:t> </a:t>
            </a:r>
            <a:r>
              <a:rPr lang="de-DE" sz="2000" dirty="0" err="1"/>
              <a:t>are</a:t>
            </a:r>
            <a:r>
              <a:rPr lang="de-DE" sz="2000" dirty="0"/>
              <a:t> </a:t>
            </a:r>
            <a:r>
              <a:rPr lang="de-DE" sz="2000" dirty="0" err="1"/>
              <a:t>most</a:t>
            </a:r>
            <a:r>
              <a:rPr lang="de-DE" sz="2000" dirty="0"/>
              <a:t> </a:t>
            </a:r>
            <a:r>
              <a:rPr lang="de-DE" sz="2000" dirty="0" err="1"/>
              <a:t>under</a:t>
            </a:r>
            <a:r>
              <a:rPr lang="de-DE" sz="2000" dirty="0"/>
              <a:t> </a:t>
            </a:r>
            <a:r>
              <a:rPr lang="de-DE" sz="2000" dirty="0" err="1"/>
              <a:t>economical</a:t>
            </a:r>
            <a:r>
              <a:rPr lang="de-DE" sz="2000" dirty="0"/>
              <a:t> </a:t>
            </a:r>
            <a:r>
              <a:rPr lang="de-DE" sz="2000" dirty="0" err="1"/>
              <a:t>pressure</a:t>
            </a:r>
            <a:r>
              <a:rPr lang="de-DE" sz="2000" dirty="0"/>
              <a:t> </a:t>
            </a:r>
            <a:br>
              <a:rPr lang="de-DE" dirty="0"/>
            </a:br>
            <a:endParaRPr lang="de-DE" sz="2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424BFAD-10EF-459A-9264-9063F08EB45A}"/>
              </a:ext>
            </a:extLst>
          </p:cNvPr>
          <p:cNvSpPr txBox="1"/>
          <p:nvPr/>
        </p:nvSpPr>
        <p:spPr>
          <a:xfrm>
            <a:off x="1270072" y="1484783"/>
            <a:ext cx="914501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Research for small and midrange companies means: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Investment – additional budget – reduction of profitability</a:t>
            </a:r>
          </a:p>
          <a:p>
            <a:pPr lvl="1"/>
            <a:r>
              <a:rPr lang="en-US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Resources – human resources not available for profitable projects	reduction of profit</a:t>
            </a:r>
          </a:p>
          <a:p>
            <a:pPr marL="1066693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Output of research projects are shared with sponsors and partners - no exclusive advantages for midrange companies 	       	reduction of profit</a:t>
            </a:r>
          </a:p>
          <a:p>
            <a:pPr marL="1066693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Usually the outcome of R&amp;D projects are incomplete products     	more investments necessary</a:t>
            </a:r>
          </a:p>
          <a:p>
            <a:pPr lvl="1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br>
              <a:rPr lang="en-US" sz="2000" dirty="0"/>
            </a:br>
            <a:endParaRPr lang="de-DE" sz="2000" dirty="0"/>
          </a:p>
        </p:txBody>
      </p:sp>
      <p:grpSp>
        <p:nvGrpSpPr>
          <p:cNvPr id="6" name="Gruppieren 94">
            <a:extLst>
              <a:ext uri="{FF2B5EF4-FFF2-40B4-BE49-F238E27FC236}">
                <a16:creationId xmlns:a16="http://schemas.microsoft.com/office/drawing/2014/main" id="{988E43F7-8B1A-480B-9A44-9F5D5A6D4619}"/>
              </a:ext>
            </a:extLst>
          </p:cNvPr>
          <p:cNvGrpSpPr/>
          <p:nvPr/>
        </p:nvGrpSpPr>
        <p:grpSpPr>
          <a:xfrm>
            <a:off x="9838828" y="925358"/>
            <a:ext cx="2205981" cy="5443531"/>
            <a:chOff x="1059549" y="-953922"/>
            <a:chExt cx="5433366" cy="6952545"/>
          </a:xfrm>
        </p:grpSpPr>
        <p:sp>
          <p:nvSpPr>
            <p:cNvPr id="7" name="Freihandform 8">
              <a:extLst>
                <a:ext uri="{FF2B5EF4-FFF2-40B4-BE49-F238E27FC236}">
                  <a16:creationId xmlns:a16="http://schemas.microsoft.com/office/drawing/2014/main" id="{588470FF-CEE1-46DA-A547-C29D09984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ihandform 9">
              <a:extLst>
                <a:ext uri="{FF2B5EF4-FFF2-40B4-BE49-F238E27FC236}">
                  <a16:creationId xmlns:a16="http://schemas.microsoft.com/office/drawing/2014/main" id="{91A2DF96-631D-4012-BAC8-1FED7C0AC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ihandform 10">
              <a:extLst>
                <a:ext uri="{FF2B5EF4-FFF2-40B4-BE49-F238E27FC236}">
                  <a16:creationId xmlns:a16="http://schemas.microsoft.com/office/drawing/2014/main" id="{166C3923-AF49-4F5F-985C-0BBDF8629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ihandform 11">
              <a:extLst>
                <a:ext uri="{FF2B5EF4-FFF2-40B4-BE49-F238E27FC236}">
                  <a16:creationId xmlns:a16="http://schemas.microsoft.com/office/drawing/2014/main" id="{9C92E393-9FDF-4A16-8FF6-17750F982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ihandform 11">
              <a:extLst>
                <a:ext uri="{FF2B5EF4-FFF2-40B4-BE49-F238E27FC236}">
                  <a16:creationId xmlns:a16="http://schemas.microsoft.com/office/drawing/2014/main" id="{54CA8E38-63F0-4452-A1CB-3E5C20F90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ihandform 11">
              <a:extLst>
                <a:ext uri="{FF2B5EF4-FFF2-40B4-BE49-F238E27FC236}">
                  <a16:creationId xmlns:a16="http://schemas.microsoft.com/office/drawing/2014/main" id="{8F8847AF-33A1-4DFB-A50A-724482760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ihandform 11">
              <a:extLst>
                <a:ext uri="{FF2B5EF4-FFF2-40B4-BE49-F238E27FC236}">
                  <a16:creationId xmlns:a16="http://schemas.microsoft.com/office/drawing/2014/main" id="{127DF3E5-232C-479C-8DAD-DD54D77AD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4" name="Freihandform 11">
              <a:extLst>
                <a:ext uri="{FF2B5EF4-FFF2-40B4-BE49-F238E27FC236}">
                  <a16:creationId xmlns:a16="http://schemas.microsoft.com/office/drawing/2014/main" id="{4AA72FC3-FDDE-4C52-ADAD-4813CC1CB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sp>
        <p:nvSpPr>
          <p:cNvPr id="3" name="Pfeil: nach rechts 2">
            <a:extLst>
              <a:ext uri="{FF2B5EF4-FFF2-40B4-BE49-F238E27FC236}">
                <a16:creationId xmlns:a16="http://schemas.microsoft.com/office/drawing/2014/main" id="{78A204BA-073F-4A8F-899C-D48A8DECAA9F}"/>
              </a:ext>
            </a:extLst>
          </p:cNvPr>
          <p:cNvSpPr/>
          <p:nvPr/>
        </p:nvSpPr>
        <p:spPr>
          <a:xfrm>
            <a:off x="1904860" y="3501967"/>
            <a:ext cx="432048" cy="1187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17" name="Pfeil: nach rechts 16">
            <a:extLst>
              <a:ext uri="{FF2B5EF4-FFF2-40B4-BE49-F238E27FC236}">
                <a16:creationId xmlns:a16="http://schemas.microsoft.com/office/drawing/2014/main" id="{67DC588B-0B80-4319-819A-2E1BA91765FA}"/>
              </a:ext>
            </a:extLst>
          </p:cNvPr>
          <p:cNvSpPr/>
          <p:nvPr/>
        </p:nvSpPr>
        <p:spPr>
          <a:xfrm>
            <a:off x="1904860" y="6085778"/>
            <a:ext cx="432048" cy="1187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18" name="Fußzeilenplatzhalter 17">
            <a:extLst>
              <a:ext uri="{FF2B5EF4-FFF2-40B4-BE49-F238E27FC236}">
                <a16:creationId xmlns:a16="http://schemas.microsoft.com/office/drawing/2014/main" id="{2E8FC1AC-2FC8-46CD-85A0-99128165D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/>
              <a:t>ENISA Summerschool 2019                                                             Rainer Baumgart</a:t>
            </a:r>
            <a:endParaRPr lang="de-DE" dirty="0"/>
          </a:p>
        </p:txBody>
      </p:sp>
      <p:sp>
        <p:nvSpPr>
          <p:cNvPr id="19" name="Foliennummernplatzhalter 18">
            <a:extLst>
              <a:ext uri="{FF2B5EF4-FFF2-40B4-BE49-F238E27FC236}">
                <a16:creationId xmlns:a16="http://schemas.microsoft.com/office/drawing/2014/main" id="{AD53C61C-44D3-478A-B783-6DE18253E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de-DE" smtClean="0"/>
              <a:t>5</a:t>
            </a:fld>
            <a:endParaRPr lang="de-DE" dirty="0"/>
          </a:p>
        </p:txBody>
      </p:sp>
      <p:sp>
        <p:nvSpPr>
          <p:cNvPr id="21" name="Pfeil: nach rechts 20">
            <a:extLst>
              <a:ext uri="{FF2B5EF4-FFF2-40B4-BE49-F238E27FC236}">
                <a16:creationId xmlns:a16="http://schemas.microsoft.com/office/drawing/2014/main" id="{48E56704-5706-43FE-BE15-EDD8A77BED18}"/>
              </a:ext>
            </a:extLst>
          </p:cNvPr>
          <p:cNvSpPr/>
          <p:nvPr/>
        </p:nvSpPr>
        <p:spPr>
          <a:xfrm>
            <a:off x="1904860" y="4973375"/>
            <a:ext cx="432048" cy="1187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</p:spTree>
    <p:extLst>
      <p:ext uri="{BB962C8B-B14F-4D97-AF65-F5344CB8AC3E}">
        <p14:creationId xmlns:p14="http://schemas.microsoft.com/office/powerpoint/2010/main" val="350241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D389C1-36C4-4E79-AB88-27BB01DFD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858" y="200483"/>
            <a:ext cx="10356038" cy="978803"/>
          </a:xfrm>
        </p:spPr>
        <p:txBody>
          <a:bodyPr>
            <a:normAutofit fontScale="90000"/>
          </a:bodyPr>
          <a:lstStyle/>
          <a:p>
            <a:r>
              <a:rPr lang="de-DE" dirty="0"/>
              <a:t>Situation IV</a:t>
            </a:r>
            <a:br>
              <a:rPr lang="de-DE" dirty="0"/>
            </a:br>
            <a:r>
              <a:rPr lang="de-DE" sz="2200" dirty="0" err="1"/>
              <a:t>Miscalculation</a:t>
            </a:r>
            <a:br>
              <a:rPr lang="de-DE" dirty="0"/>
            </a:br>
            <a:endParaRPr lang="de-DE" sz="2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424BFAD-10EF-459A-9264-9063F08EB45A}"/>
              </a:ext>
            </a:extLst>
          </p:cNvPr>
          <p:cNvSpPr txBox="1"/>
          <p:nvPr/>
        </p:nvSpPr>
        <p:spPr>
          <a:xfrm>
            <a:off x="811365" y="1340768"/>
            <a:ext cx="9145016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Incompleteness of outcome of R &amp; D projects means not market ready solutions  – more investments are necessary (</a:t>
            </a:r>
            <a:r>
              <a:rPr lang="de-DE" sz="2000" b="1" dirty="0" err="1"/>
              <a:t>miscalculated</a:t>
            </a:r>
            <a:r>
              <a:rPr lang="de-DE" sz="2000" b="1" dirty="0"/>
              <a:t> </a:t>
            </a:r>
            <a:r>
              <a:rPr lang="de-DE" sz="2000" b="1" dirty="0" err="1"/>
              <a:t>expenses</a:t>
            </a:r>
            <a:r>
              <a:rPr lang="de-DE" sz="2000" b="1" dirty="0"/>
              <a:t>)</a:t>
            </a: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Missing of realistic strategy of result utilization (marketing, sales, support maintenance)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The dramatically change of the market situation during running R&amp;D processes has strong relevance for results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/>
              <a:t>What is with the other 50% ??</a:t>
            </a:r>
          </a:p>
          <a:p>
            <a:pPr marL="952393" lvl="1" indent="-342900">
              <a:buFont typeface="Wingdings" panose="05000000000000000000" pitchFamily="2" charset="2"/>
              <a:buChar char="§"/>
            </a:pPr>
            <a:r>
              <a:rPr lang="en-US" sz="2000" dirty="0"/>
              <a:t>Co-financing of the midrange company must really exist </a:t>
            </a:r>
          </a:p>
          <a:p>
            <a:pPr marL="952393" lvl="1" indent="-342900">
              <a:buFont typeface="Wingdings" panose="05000000000000000000" pitchFamily="2" charset="2"/>
              <a:buChar char="§"/>
            </a:pPr>
            <a:r>
              <a:rPr lang="en-US" sz="2000" dirty="0"/>
              <a:t>The right to commission an auditor to check the confidentiality (always relevant for small and midrange companies)</a:t>
            </a:r>
          </a:p>
          <a:p>
            <a:pPr marL="952393" lvl="1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000" u="sng" dirty="0"/>
              <a:t>Major </a:t>
            </a:r>
            <a:r>
              <a:rPr lang="de-DE" sz="2000" u="sng" dirty="0" err="1"/>
              <a:t>misjudgement</a:t>
            </a:r>
            <a:r>
              <a:rPr lang="de-DE" sz="2000" u="sng" dirty="0"/>
              <a:t>:</a:t>
            </a:r>
          </a:p>
          <a:p>
            <a:pPr lvl="2"/>
            <a:r>
              <a:rPr lang="de-DE" sz="2000" dirty="0"/>
              <a:t>	(Co-) </a:t>
            </a:r>
            <a:r>
              <a:rPr lang="de-DE" sz="2000" dirty="0" err="1"/>
              <a:t>Sponsored</a:t>
            </a:r>
            <a:r>
              <a:rPr lang="de-DE" sz="2000" dirty="0"/>
              <a:t> R&amp;D </a:t>
            </a:r>
            <a:r>
              <a:rPr lang="de-DE" sz="2000" dirty="0" err="1"/>
              <a:t>could</a:t>
            </a:r>
            <a:r>
              <a:rPr lang="de-DE" sz="2000" dirty="0"/>
              <a:t> </a:t>
            </a:r>
            <a:r>
              <a:rPr lang="de-DE" sz="2000" dirty="0" err="1"/>
              <a:t>improve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revenue</a:t>
            </a: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/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br>
              <a:rPr lang="en-US" sz="1800" dirty="0"/>
            </a:br>
            <a:endParaRPr lang="de-DE" sz="1800" dirty="0"/>
          </a:p>
        </p:txBody>
      </p:sp>
      <p:grpSp>
        <p:nvGrpSpPr>
          <p:cNvPr id="6" name="Gruppieren 94">
            <a:extLst>
              <a:ext uri="{FF2B5EF4-FFF2-40B4-BE49-F238E27FC236}">
                <a16:creationId xmlns:a16="http://schemas.microsoft.com/office/drawing/2014/main" id="{988E43F7-8B1A-480B-9A44-9F5D5A6D4619}"/>
              </a:ext>
            </a:extLst>
          </p:cNvPr>
          <p:cNvGrpSpPr/>
          <p:nvPr/>
        </p:nvGrpSpPr>
        <p:grpSpPr>
          <a:xfrm>
            <a:off x="9838828" y="925358"/>
            <a:ext cx="2205981" cy="5443531"/>
            <a:chOff x="1059549" y="-953922"/>
            <a:chExt cx="5433366" cy="6952545"/>
          </a:xfrm>
        </p:grpSpPr>
        <p:sp>
          <p:nvSpPr>
            <p:cNvPr id="7" name="Freihandform 8">
              <a:extLst>
                <a:ext uri="{FF2B5EF4-FFF2-40B4-BE49-F238E27FC236}">
                  <a16:creationId xmlns:a16="http://schemas.microsoft.com/office/drawing/2014/main" id="{588470FF-CEE1-46DA-A547-C29D09984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ihandform 9">
              <a:extLst>
                <a:ext uri="{FF2B5EF4-FFF2-40B4-BE49-F238E27FC236}">
                  <a16:creationId xmlns:a16="http://schemas.microsoft.com/office/drawing/2014/main" id="{91A2DF96-631D-4012-BAC8-1FED7C0AC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ihandform 10">
              <a:extLst>
                <a:ext uri="{FF2B5EF4-FFF2-40B4-BE49-F238E27FC236}">
                  <a16:creationId xmlns:a16="http://schemas.microsoft.com/office/drawing/2014/main" id="{166C3923-AF49-4F5F-985C-0BBDF8629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ihandform 11">
              <a:extLst>
                <a:ext uri="{FF2B5EF4-FFF2-40B4-BE49-F238E27FC236}">
                  <a16:creationId xmlns:a16="http://schemas.microsoft.com/office/drawing/2014/main" id="{9C92E393-9FDF-4A16-8FF6-17750F982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ihandform 11">
              <a:extLst>
                <a:ext uri="{FF2B5EF4-FFF2-40B4-BE49-F238E27FC236}">
                  <a16:creationId xmlns:a16="http://schemas.microsoft.com/office/drawing/2014/main" id="{54CA8E38-63F0-4452-A1CB-3E5C20F90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ihandform 11">
              <a:extLst>
                <a:ext uri="{FF2B5EF4-FFF2-40B4-BE49-F238E27FC236}">
                  <a16:creationId xmlns:a16="http://schemas.microsoft.com/office/drawing/2014/main" id="{8F8847AF-33A1-4DFB-A50A-724482760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ihandform 11">
              <a:extLst>
                <a:ext uri="{FF2B5EF4-FFF2-40B4-BE49-F238E27FC236}">
                  <a16:creationId xmlns:a16="http://schemas.microsoft.com/office/drawing/2014/main" id="{127DF3E5-232C-479C-8DAD-DD54D77AD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4" name="Freihandform 11">
              <a:extLst>
                <a:ext uri="{FF2B5EF4-FFF2-40B4-BE49-F238E27FC236}">
                  <a16:creationId xmlns:a16="http://schemas.microsoft.com/office/drawing/2014/main" id="{4AA72FC3-FDDE-4C52-ADAD-4813CC1CB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AC6F9A7-FDC6-4C25-AECB-DC7644AB3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 dirty="0"/>
              <a:t>ENISA Summerschool 2019                                                             Rainer Baumgart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A5C3FAE-BCDC-4EBB-894D-681A72885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962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D389C1-36C4-4E79-AB88-27BB01DFD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846" y="489112"/>
            <a:ext cx="10360501" cy="1160732"/>
          </a:xfrm>
        </p:spPr>
        <p:txBody>
          <a:bodyPr>
            <a:normAutofit fontScale="90000"/>
          </a:bodyPr>
          <a:lstStyle/>
          <a:p>
            <a:r>
              <a:rPr lang="de-DE" dirty="0"/>
              <a:t>Experience I</a:t>
            </a:r>
            <a:br>
              <a:rPr lang="de-DE" dirty="0"/>
            </a:br>
            <a:br>
              <a:rPr lang="de-DE" dirty="0"/>
            </a:br>
            <a:endParaRPr lang="de-DE" sz="2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424BFAD-10EF-459A-9264-9063F08EB45A}"/>
              </a:ext>
            </a:extLst>
          </p:cNvPr>
          <p:cNvSpPr txBox="1"/>
          <p:nvPr/>
        </p:nvSpPr>
        <p:spPr>
          <a:xfrm>
            <a:off x="1106939" y="1462882"/>
            <a:ext cx="91450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Good experience for midrange companies are costumer co-sponsored (IT-security) R&amp;D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  <a:p>
            <a:pPr marL="952393" lvl="1" indent="-342900">
              <a:buFont typeface="Wingdings" panose="05000000000000000000" pitchFamily="2" charset="2"/>
              <a:buChar char="§"/>
            </a:pPr>
            <a:r>
              <a:rPr lang="en-US" dirty="0"/>
              <a:t>Advantages:</a:t>
            </a:r>
          </a:p>
          <a:p>
            <a:pPr marL="1561887" lvl="2" indent="-342900">
              <a:buFont typeface="Wingdings" panose="05000000000000000000" pitchFamily="2" charset="2"/>
              <a:buChar char="ü"/>
            </a:pPr>
            <a:r>
              <a:rPr lang="en-US" dirty="0"/>
              <a:t>There must be a realistic relevance (strategic market)</a:t>
            </a:r>
          </a:p>
          <a:p>
            <a:pPr marL="1561887" lvl="2" indent="-342900">
              <a:buFont typeface="Wingdings" panose="05000000000000000000" pitchFamily="2" charset="2"/>
              <a:buChar char="ü"/>
            </a:pPr>
            <a:r>
              <a:rPr lang="en-US" dirty="0"/>
              <a:t>The costumer already exists (calculated risk)</a:t>
            </a:r>
          </a:p>
          <a:p>
            <a:pPr marL="1561887" lvl="2" indent="-342900">
              <a:buFont typeface="Wingdings" panose="05000000000000000000" pitchFamily="2" charset="2"/>
              <a:buChar char="ü"/>
            </a:pPr>
            <a:r>
              <a:rPr lang="en-US" dirty="0"/>
              <a:t>Highest motivation to be successful (</a:t>
            </a:r>
            <a:r>
              <a:rPr lang="en-US" dirty="0" err="1"/>
              <a:t>viking</a:t>
            </a:r>
            <a:r>
              <a:rPr lang="en-US" dirty="0"/>
              <a:t> boat situation)</a:t>
            </a:r>
          </a:p>
          <a:p>
            <a:pPr marL="1561887" lvl="2" indent="-342900">
              <a:buFont typeface="Wingdings" panose="05000000000000000000" pitchFamily="2" charset="2"/>
              <a:buChar char="ü"/>
            </a:pPr>
            <a:endParaRPr lang="en-US" dirty="0"/>
          </a:p>
          <a:p>
            <a:pPr marL="952393" lvl="1" indent="-342900">
              <a:buFont typeface="Wingdings" panose="05000000000000000000" pitchFamily="2" charset="2"/>
              <a:buChar char="§"/>
            </a:pPr>
            <a:r>
              <a:rPr lang="en-US" dirty="0"/>
              <a:t>Possible problems:</a:t>
            </a:r>
          </a:p>
          <a:p>
            <a:pPr marL="1561887" lvl="2" indent="-342900">
              <a:buFont typeface="Courier New" panose="02070309020205020404" pitchFamily="49" charset="0"/>
              <a:buChar char="o"/>
            </a:pPr>
            <a:r>
              <a:rPr lang="en-US" dirty="0"/>
              <a:t>Who is the owner of which rights?</a:t>
            </a:r>
          </a:p>
          <a:p>
            <a:pPr marL="1561887" lvl="2" indent="-342900">
              <a:buFont typeface="Courier New" panose="02070309020205020404" pitchFamily="49" charset="0"/>
              <a:buChar char="o"/>
            </a:pPr>
            <a:r>
              <a:rPr lang="en-US" dirty="0"/>
              <a:t>Who is responsible for further developments and support?</a:t>
            </a:r>
          </a:p>
          <a:p>
            <a:pPr marL="1561887" lvl="2" indent="-342900">
              <a:buFont typeface="Courier New" panose="02070309020205020404" pitchFamily="49" charset="0"/>
              <a:buChar char="o"/>
            </a:pPr>
            <a:r>
              <a:rPr lang="en-US" dirty="0"/>
              <a:t>What happens if the company stops the development?</a:t>
            </a:r>
          </a:p>
          <a:p>
            <a:pPr marL="1561887" lvl="2" indent="-342900">
              <a:buFont typeface="Courier New" panose="02070309020205020404" pitchFamily="49" charset="0"/>
              <a:buChar char="o"/>
            </a:pPr>
            <a:endParaRPr lang="en-US" dirty="0"/>
          </a:p>
          <a:p>
            <a:pPr marL="1561887" lvl="2" indent="-342900">
              <a:buFont typeface="Courier New" panose="02070309020205020404" pitchFamily="49" charset="0"/>
              <a:buChar char="o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</p:txBody>
      </p:sp>
      <p:grpSp>
        <p:nvGrpSpPr>
          <p:cNvPr id="6" name="Gruppieren 94">
            <a:extLst>
              <a:ext uri="{FF2B5EF4-FFF2-40B4-BE49-F238E27FC236}">
                <a16:creationId xmlns:a16="http://schemas.microsoft.com/office/drawing/2014/main" id="{988E43F7-8B1A-480B-9A44-9F5D5A6D4619}"/>
              </a:ext>
            </a:extLst>
          </p:cNvPr>
          <p:cNvGrpSpPr/>
          <p:nvPr/>
        </p:nvGrpSpPr>
        <p:grpSpPr>
          <a:xfrm>
            <a:off x="9838828" y="925358"/>
            <a:ext cx="2205981" cy="5443531"/>
            <a:chOff x="1059549" y="-953922"/>
            <a:chExt cx="5433366" cy="6952545"/>
          </a:xfrm>
        </p:grpSpPr>
        <p:sp>
          <p:nvSpPr>
            <p:cNvPr id="7" name="Freihandform 8">
              <a:extLst>
                <a:ext uri="{FF2B5EF4-FFF2-40B4-BE49-F238E27FC236}">
                  <a16:creationId xmlns:a16="http://schemas.microsoft.com/office/drawing/2014/main" id="{588470FF-CEE1-46DA-A547-C29D09984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ihandform 9">
              <a:extLst>
                <a:ext uri="{FF2B5EF4-FFF2-40B4-BE49-F238E27FC236}">
                  <a16:creationId xmlns:a16="http://schemas.microsoft.com/office/drawing/2014/main" id="{91A2DF96-631D-4012-BAC8-1FED7C0AC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ihandform 10">
              <a:extLst>
                <a:ext uri="{FF2B5EF4-FFF2-40B4-BE49-F238E27FC236}">
                  <a16:creationId xmlns:a16="http://schemas.microsoft.com/office/drawing/2014/main" id="{166C3923-AF49-4F5F-985C-0BBDF8629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ihandform 11">
              <a:extLst>
                <a:ext uri="{FF2B5EF4-FFF2-40B4-BE49-F238E27FC236}">
                  <a16:creationId xmlns:a16="http://schemas.microsoft.com/office/drawing/2014/main" id="{9C92E393-9FDF-4A16-8FF6-17750F982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ihandform 11">
              <a:extLst>
                <a:ext uri="{FF2B5EF4-FFF2-40B4-BE49-F238E27FC236}">
                  <a16:creationId xmlns:a16="http://schemas.microsoft.com/office/drawing/2014/main" id="{54CA8E38-63F0-4452-A1CB-3E5C20F90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ihandform 11">
              <a:extLst>
                <a:ext uri="{FF2B5EF4-FFF2-40B4-BE49-F238E27FC236}">
                  <a16:creationId xmlns:a16="http://schemas.microsoft.com/office/drawing/2014/main" id="{8F8847AF-33A1-4DFB-A50A-724482760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ihandform 11">
              <a:extLst>
                <a:ext uri="{FF2B5EF4-FFF2-40B4-BE49-F238E27FC236}">
                  <a16:creationId xmlns:a16="http://schemas.microsoft.com/office/drawing/2014/main" id="{127DF3E5-232C-479C-8DAD-DD54D77AD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4" name="Freihandform 11">
              <a:extLst>
                <a:ext uri="{FF2B5EF4-FFF2-40B4-BE49-F238E27FC236}">
                  <a16:creationId xmlns:a16="http://schemas.microsoft.com/office/drawing/2014/main" id="{4AA72FC3-FDDE-4C52-ADAD-4813CC1CB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3FCFF9B-58F0-43C7-BB87-B1E3B8348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/>
              <a:t>ENISA Summerschool 2019                                                             Rainer Baumgart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EAABF03-D329-4227-8A12-5F5168232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7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D389C1-36C4-4E79-AB88-27BB01DFD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846" y="489112"/>
            <a:ext cx="10360501" cy="1160732"/>
          </a:xfrm>
        </p:spPr>
        <p:txBody>
          <a:bodyPr>
            <a:normAutofit fontScale="90000"/>
          </a:bodyPr>
          <a:lstStyle/>
          <a:p>
            <a:r>
              <a:rPr lang="de-DE" dirty="0"/>
              <a:t>Experience II</a:t>
            </a:r>
            <a:br>
              <a:rPr lang="de-DE" dirty="0"/>
            </a:br>
            <a:br>
              <a:rPr lang="de-DE" dirty="0"/>
            </a:br>
            <a:endParaRPr lang="de-DE" sz="20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424BFAD-10EF-459A-9264-9063F08EB45A}"/>
              </a:ext>
            </a:extLst>
          </p:cNvPr>
          <p:cNvSpPr txBox="1"/>
          <p:nvPr/>
        </p:nvSpPr>
        <p:spPr>
          <a:xfrm>
            <a:off x="1097709" y="1138506"/>
            <a:ext cx="914501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Good experience for midrange companies are partnerships with a University (IT-security) R&amp;D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  <a:p>
            <a:pPr marL="952393" lvl="1" indent="-342900">
              <a:buFont typeface="Wingdings" panose="05000000000000000000" pitchFamily="2" charset="2"/>
              <a:buChar char="§"/>
            </a:pPr>
            <a:r>
              <a:rPr lang="en-US" dirty="0"/>
              <a:t>Advantages:</a:t>
            </a:r>
          </a:p>
          <a:p>
            <a:pPr marL="1561887" lvl="2" indent="-342900">
              <a:buFont typeface="Wingdings" panose="05000000000000000000" pitchFamily="2" charset="2"/>
              <a:buChar char="ü"/>
            </a:pPr>
            <a:r>
              <a:rPr lang="en-US" dirty="0"/>
              <a:t>Students and postgraduates are high motivated</a:t>
            </a:r>
          </a:p>
          <a:p>
            <a:pPr marL="1561887" lvl="2" indent="-342900">
              <a:buFont typeface="Wingdings" panose="05000000000000000000" pitchFamily="2" charset="2"/>
              <a:buChar char="ü"/>
            </a:pPr>
            <a:r>
              <a:rPr lang="en-US" dirty="0"/>
              <a:t>Natural time pressure for excellent results</a:t>
            </a:r>
          </a:p>
          <a:p>
            <a:pPr marL="1561887" lvl="2" indent="-342900">
              <a:buFont typeface="Wingdings" panose="05000000000000000000" pitchFamily="2" charset="2"/>
              <a:buChar char="ü"/>
            </a:pPr>
            <a:r>
              <a:rPr lang="en-US" dirty="0"/>
              <a:t>Up-to-date recognitions will influence the projects</a:t>
            </a:r>
          </a:p>
          <a:p>
            <a:pPr marL="1561887" lvl="2" indent="-342900">
              <a:buFont typeface="Wingdings" panose="05000000000000000000" pitchFamily="2" charset="2"/>
              <a:buChar char="ü"/>
            </a:pPr>
            <a:r>
              <a:rPr lang="en-US" dirty="0"/>
              <a:t>Students are excellent source for qualified staff members</a:t>
            </a:r>
          </a:p>
          <a:p>
            <a:pPr marL="1561887" lvl="2" indent="-342900">
              <a:buFont typeface="Wingdings" panose="05000000000000000000" pitchFamily="2" charset="2"/>
              <a:buChar char="ü"/>
            </a:pPr>
            <a:endParaRPr lang="en-US" dirty="0"/>
          </a:p>
          <a:p>
            <a:pPr marL="952393" lvl="1" indent="-342900">
              <a:buFont typeface="Wingdings" panose="05000000000000000000" pitchFamily="2" charset="2"/>
              <a:buChar char="§"/>
            </a:pPr>
            <a:r>
              <a:rPr lang="en-US" dirty="0"/>
              <a:t>Possible problems:</a:t>
            </a:r>
          </a:p>
          <a:p>
            <a:pPr marL="1561887" lvl="2" indent="-342900">
              <a:buFont typeface="Courier New" panose="02070309020205020404" pitchFamily="49" charset="0"/>
              <a:buChar char="o"/>
            </a:pPr>
            <a:r>
              <a:rPr lang="en-US" dirty="0"/>
              <a:t>Researchers are not product developer</a:t>
            </a:r>
          </a:p>
          <a:p>
            <a:pPr marL="1561887" lvl="2" indent="-342900">
              <a:buFont typeface="Courier New" panose="02070309020205020404" pitchFamily="49" charset="0"/>
              <a:buChar char="o"/>
            </a:pPr>
            <a:r>
              <a:rPr lang="en-US" dirty="0"/>
              <a:t>Who is responsible for further developments and support?</a:t>
            </a:r>
          </a:p>
          <a:p>
            <a:pPr marL="1561887" lvl="2" indent="-342900">
              <a:buFont typeface="Courier New" panose="02070309020205020404" pitchFamily="49" charset="0"/>
              <a:buChar char="o"/>
            </a:pPr>
            <a:r>
              <a:rPr lang="en-US" dirty="0"/>
              <a:t>Long term relation is needed </a:t>
            </a:r>
          </a:p>
          <a:p>
            <a:pPr marL="1561887" lvl="2" indent="-342900">
              <a:buFont typeface="Courier New" panose="02070309020205020404" pitchFamily="49" charset="0"/>
              <a:buChar char="o"/>
            </a:pPr>
            <a:r>
              <a:rPr lang="en-US" dirty="0"/>
              <a:t>Pressure for publication</a:t>
            </a:r>
          </a:p>
          <a:p>
            <a:pPr marL="1561887" lvl="2" indent="-342900">
              <a:buFont typeface="Courier New" panose="02070309020205020404" pitchFamily="49" charset="0"/>
              <a:buChar char="o"/>
            </a:pPr>
            <a:endParaRPr lang="en-US" dirty="0"/>
          </a:p>
          <a:p>
            <a:pPr marL="1561887" lvl="2" indent="-342900">
              <a:buFont typeface="Courier New" panose="02070309020205020404" pitchFamily="49" charset="0"/>
              <a:buChar char="o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</p:txBody>
      </p:sp>
      <p:grpSp>
        <p:nvGrpSpPr>
          <p:cNvPr id="6" name="Gruppieren 94">
            <a:extLst>
              <a:ext uri="{FF2B5EF4-FFF2-40B4-BE49-F238E27FC236}">
                <a16:creationId xmlns:a16="http://schemas.microsoft.com/office/drawing/2014/main" id="{988E43F7-8B1A-480B-9A44-9F5D5A6D4619}"/>
              </a:ext>
            </a:extLst>
          </p:cNvPr>
          <p:cNvGrpSpPr/>
          <p:nvPr/>
        </p:nvGrpSpPr>
        <p:grpSpPr>
          <a:xfrm>
            <a:off x="9838828" y="925358"/>
            <a:ext cx="2205981" cy="5443531"/>
            <a:chOff x="1059549" y="-953922"/>
            <a:chExt cx="5433366" cy="6952545"/>
          </a:xfrm>
        </p:grpSpPr>
        <p:sp>
          <p:nvSpPr>
            <p:cNvPr id="7" name="Freihandform 8">
              <a:extLst>
                <a:ext uri="{FF2B5EF4-FFF2-40B4-BE49-F238E27FC236}">
                  <a16:creationId xmlns:a16="http://schemas.microsoft.com/office/drawing/2014/main" id="{588470FF-CEE1-46DA-A547-C29D099842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ihandform 9">
              <a:extLst>
                <a:ext uri="{FF2B5EF4-FFF2-40B4-BE49-F238E27FC236}">
                  <a16:creationId xmlns:a16="http://schemas.microsoft.com/office/drawing/2014/main" id="{91A2DF96-631D-4012-BAC8-1FED7C0AC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ihandform 10">
              <a:extLst>
                <a:ext uri="{FF2B5EF4-FFF2-40B4-BE49-F238E27FC236}">
                  <a16:creationId xmlns:a16="http://schemas.microsoft.com/office/drawing/2014/main" id="{166C3923-AF49-4F5F-985C-0BBDF8629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ihandform 11">
              <a:extLst>
                <a:ext uri="{FF2B5EF4-FFF2-40B4-BE49-F238E27FC236}">
                  <a16:creationId xmlns:a16="http://schemas.microsoft.com/office/drawing/2014/main" id="{9C92E393-9FDF-4A16-8FF6-17750F982A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ihandform 11">
              <a:extLst>
                <a:ext uri="{FF2B5EF4-FFF2-40B4-BE49-F238E27FC236}">
                  <a16:creationId xmlns:a16="http://schemas.microsoft.com/office/drawing/2014/main" id="{54CA8E38-63F0-4452-A1CB-3E5C20F900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ihandform 11">
              <a:extLst>
                <a:ext uri="{FF2B5EF4-FFF2-40B4-BE49-F238E27FC236}">
                  <a16:creationId xmlns:a16="http://schemas.microsoft.com/office/drawing/2014/main" id="{8F8847AF-33A1-4DFB-A50A-724482760F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ihandform 11">
              <a:extLst>
                <a:ext uri="{FF2B5EF4-FFF2-40B4-BE49-F238E27FC236}">
                  <a16:creationId xmlns:a16="http://schemas.microsoft.com/office/drawing/2014/main" id="{127DF3E5-232C-479C-8DAD-DD54D77AD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4" name="Freihandform 11">
              <a:extLst>
                <a:ext uri="{FF2B5EF4-FFF2-40B4-BE49-F238E27FC236}">
                  <a16:creationId xmlns:a16="http://schemas.microsoft.com/office/drawing/2014/main" id="{4AA72FC3-FDDE-4C52-ADAD-4813CC1CB4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6E2053C-A211-417B-B692-C9ABD862B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/>
              <a:t>ENISA Summerschool 2019                                                             Rainer Baumgart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A7552A0-6D29-4B5E-8E0F-C59E2EAD8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00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93">
            <a:extLst>
              <a:ext uri="{FF2B5EF4-FFF2-40B4-BE49-F238E27FC236}">
                <a16:creationId xmlns:a16="http://schemas.microsoft.com/office/drawing/2014/main" id="{73EA28EA-AA4F-418B-B7A0-AE54E0799E71}"/>
              </a:ext>
            </a:extLst>
          </p:cNvPr>
          <p:cNvGrpSpPr/>
          <p:nvPr/>
        </p:nvGrpSpPr>
        <p:grpSpPr>
          <a:xfrm>
            <a:off x="2234989" y="859575"/>
            <a:ext cx="5677111" cy="5286332"/>
            <a:chOff x="1380215" y="-746214"/>
            <a:chExt cx="5115561" cy="6351248"/>
          </a:xfrm>
        </p:grpSpPr>
        <p:sp>
          <p:nvSpPr>
            <p:cNvPr id="3" name="Freihandform 7">
              <a:extLst>
                <a:ext uri="{FF2B5EF4-FFF2-40B4-BE49-F238E27FC236}">
                  <a16:creationId xmlns:a16="http://schemas.microsoft.com/office/drawing/2014/main" id="{DC633488-4D48-4809-A65C-CCAFE7AF444D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968" y="1588619"/>
              <a:ext cx="4017829" cy="1022522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4" name="Freihandform 5">
              <a:extLst>
                <a:ext uri="{FF2B5EF4-FFF2-40B4-BE49-F238E27FC236}">
                  <a16:creationId xmlns:a16="http://schemas.microsoft.com/office/drawing/2014/main" id="{F1B0E821-8F81-41A6-9F37-AE5F813CBA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240364"/>
              <a:ext cx="2627935" cy="692647"/>
            </a:xfrm>
            <a:custGeom>
              <a:avLst/>
              <a:gdLst/>
              <a:ahLst/>
              <a:cxnLst>
                <a:cxn ang="0">
                  <a:pos x="2" y="772"/>
                </a:cxn>
                <a:cxn ang="0">
                  <a:pos x="30" y="674"/>
                </a:cxn>
                <a:cxn ang="0">
                  <a:pos x="92" y="582"/>
                </a:cxn>
                <a:cxn ang="0">
                  <a:pos x="184" y="494"/>
                </a:cxn>
                <a:cxn ang="0">
                  <a:pos x="304" y="416"/>
                </a:cxn>
                <a:cxn ang="0">
                  <a:pos x="448" y="344"/>
                </a:cxn>
                <a:cxn ang="0">
                  <a:pos x="614" y="282"/>
                </a:cxn>
                <a:cxn ang="0">
                  <a:pos x="800" y="232"/>
                </a:cxn>
                <a:cxn ang="0">
                  <a:pos x="1002" y="192"/>
                </a:cxn>
                <a:cxn ang="0">
                  <a:pos x="1220" y="166"/>
                </a:cxn>
                <a:cxn ang="0">
                  <a:pos x="1450" y="154"/>
                </a:cxn>
                <a:cxn ang="0">
                  <a:pos x="1608" y="154"/>
                </a:cxn>
                <a:cxn ang="0">
                  <a:pos x="1836" y="166"/>
                </a:cxn>
                <a:cxn ang="0">
                  <a:pos x="2054" y="192"/>
                </a:cxn>
                <a:cxn ang="0">
                  <a:pos x="2258" y="232"/>
                </a:cxn>
                <a:cxn ang="0">
                  <a:pos x="2444" y="282"/>
                </a:cxn>
                <a:cxn ang="0">
                  <a:pos x="2610" y="344"/>
                </a:cxn>
                <a:cxn ang="0">
                  <a:pos x="2754" y="416"/>
                </a:cxn>
                <a:cxn ang="0">
                  <a:pos x="2874" y="494"/>
                </a:cxn>
                <a:cxn ang="0">
                  <a:pos x="2964" y="582"/>
                </a:cxn>
                <a:cxn ang="0">
                  <a:pos x="3026" y="674"/>
                </a:cxn>
                <a:cxn ang="0">
                  <a:pos x="3056" y="772"/>
                </a:cxn>
                <a:cxn ang="0">
                  <a:pos x="3058" y="654"/>
                </a:cxn>
                <a:cxn ang="0">
                  <a:pos x="3040" y="554"/>
                </a:cxn>
                <a:cxn ang="0">
                  <a:pos x="2988" y="458"/>
                </a:cxn>
                <a:cxn ang="0">
                  <a:pos x="2906" y="370"/>
                </a:cxn>
                <a:cxn ang="0">
                  <a:pos x="2796" y="288"/>
                </a:cxn>
                <a:cxn ang="0">
                  <a:pos x="2660" y="214"/>
                </a:cxn>
                <a:cxn ang="0">
                  <a:pos x="2502" y="148"/>
                </a:cxn>
                <a:cxn ang="0">
                  <a:pos x="2322" y="94"/>
                </a:cxn>
                <a:cxn ang="0">
                  <a:pos x="2124" y="50"/>
                </a:cxn>
                <a:cxn ang="0">
                  <a:pos x="1910" y="20"/>
                </a:cxn>
                <a:cxn ang="0">
                  <a:pos x="1684" y="2"/>
                </a:cxn>
                <a:cxn ang="0">
                  <a:pos x="1528" y="0"/>
                </a:cxn>
                <a:cxn ang="0">
                  <a:pos x="1296" y="6"/>
                </a:cxn>
                <a:cxn ang="0">
                  <a:pos x="1074" y="28"/>
                </a:cxn>
                <a:cxn ang="0">
                  <a:pos x="866" y="64"/>
                </a:cxn>
                <a:cxn ang="0">
                  <a:pos x="674" y="112"/>
                </a:cxn>
                <a:cxn ang="0">
                  <a:pos x="500" y="170"/>
                </a:cxn>
                <a:cxn ang="0">
                  <a:pos x="348" y="238"/>
                </a:cxn>
                <a:cxn ang="0">
                  <a:pos x="222" y="314"/>
                </a:cxn>
                <a:cxn ang="0">
                  <a:pos x="120" y="398"/>
                </a:cxn>
                <a:cxn ang="0">
                  <a:pos x="48" y="490"/>
                </a:cxn>
                <a:cxn ang="0">
                  <a:pos x="8" y="586"/>
                </a:cxn>
                <a:cxn ang="0">
                  <a:pos x="0" y="806"/>
                </a:cxn>
              </a:cxnLst>
              <a:rect l="0" t="0" r="r" b="b"/>
              <a:pathLst>
                <a:path w="3058" h="806">
                  <a:moveTo>
                    <a:pt x="0" y="806"/>
                  </a:moveTo>
                  <a:lnTo>
                    <a:pt x="0" y="806"/>
                  </a:lnTo>
                  <a:lnTo>
                    <a:pt x="2" y="772"/>
                  </a:lnTo>
                  <a:lnTo>
                    <a:pt x="8" y="740"/>
                  </a:lnTo>
                  <a:lnTo>
                    <a:pt x="18" y="708"/>
                  </a:lnTo>
                  <a:lnTo>
                    <a:pt x="30" y="674"/>
                  </a:lnTo>
                  <a:lnTo>
                    <a:pt x="48" y="644"/>
                  </a:lnTo>
                  <a:lnTo>
                    <a:pt x="68" y="612"/>
                  </a:lnTo>
                  <a:lnTo>
                    <a:pt x="92" y="582"/>
                  </a:lnTo>
                  <a:lnTo>
                    <a:pt x="120" y="552"/>
                  </a:lnTo>
                  <a:lnTo>
                    <a:pt x="150" y="524"/>
                  </a:lnTo>
                  <a:lnTo>
                    <a:pt x="184" y="494"/>
                  </a:lnTo>
                  <a:lnTo>
                    <a:pt x="222" y="468"/>
                  </a:lnTo>
                  <a:lnTo>
                    <a:pt x="260" y="442"/>
                  </a:lnTo>
                  <a:lnTo>
                    <a:pt x="304" y="416"/>
                  </a:lnTo>
                  <a:lnTo>
                    <a:pt x="348" y="390"/>
                  </a:lnTo>
                  <a:lnTo>
                    <a:pt x="396" y="366"/>
                  </a:lnTo>
                  <a:lnTo>
                    <a:pt x="448" y="344"/>
                  </a:lnTo>
                  <a:lnTo>
                    <a:pt x="500" y="322"/>
                  </a:lnTo>
                  <a:lnTo>
                    <a:pt x="556" y="302"/>
                  </a:lnTo>
                  <a:lnTo>
                    <a:pt x="614" y="282"/>
                  </a:lnTo>
                  <a:lnTo>
                    <a:pt x="674" y="264"/>
                  </a:lnTo>
                  <a:lnTo>
                    <a:pt x="736" y="248"/>
                  </a:lnTo>
                  <a:lnTo>
                    <a:pt x="800" y="232"/>
                  </a:lnTo>
                  <a:lnTo>
                    <a:pt x="866" y="218"/>
                  </a:lnTo>
                  <a:lnTo>
                    <a:pt x="934" y="204"/>
                  </a:lnTo>
                  <a:lnTo>
                    <a:pt x="1002" y="192"/>
                  </a:lnTo>
                  <a:lnTo>
                    <a:pt x="1074" y="182"/>
                  </a:lnTo>
                  <a:lnTo>
                    <a:pt x="1146" y="174"/>
                  </a:lnTo>
                  <a:lnTo>
                    <a:pt x="1220" y="166"/>
                  </a:lnTo>
                  <a:lnTo>
                    <a:pt x="1296" y="160"/>
                  </a:lnTo>
                  <a:lnTo>
                    <a:pt x="1372" y="156"/>
                  </a:lnTo>
                  <a:lnTo>
                    <a:pt x="1450" y="154"/>
                  </a:lnTo>
                  <a:lnTo>
                    <a:pt x="1528" y="152"/>
                  </a:lnTo>
                  <a:lnTo>
                    <a:pt x="1528" y="152"/>
                  </a:lnTo>
                  <a:lnTo>
                    <a:pt x="1608" y="154"/>
                  </a:lnTo>
                  <a:lnTo>
                    <a:pt x="1684" y="156"/>
                  </a:lnTo>
                  <a:lnTo>
                    <a:pt x="1762" y="160"/>
                  </a:lnTo>
                  <a:lnTo>
                    <a:pt x="1836" y="166"/>
                  </a:lnTo>
                  <a:lnTo>
                    <a:pt x="1910" y="174"/>
                  </a:lnTo>
                  <a:lnTo>
                    <a:pt x="1984" y="182"/>
                  </a:lnTo>
                  <a:lnTo>
                    <a:pt x="2054" y="192"/>
                  </a:lnTo>
                  <a:lnTo>
                    <a:pt x="2124" y="204"/>
                  </a:lnTo>
                  <a:lnTo>
                    <a:pt x="2192" y="218"/>
                  </a:lnTo>
                  <a:lnTo>
                    <a:pt x="2258" y="232"/>
                  </a:lnTo>
                  <a:lnTo>
                    <a:pt x="2322" y="248"/>
                  </a:lnTo>
                  <a:lnTo>
                    <a:pt x="2384" y="264"/>
                  </a:lnTo>
                  <a:lnTo>
                    <a:pt x="2444" y="282"/>
                  </a:lnTo>
                  <a:lnTo>
                    <a:pt x="2502" y="302"/>
                  </a:lnTo>
                  <a:lnTo>
                    <a:pt x="2556" y="322"/>
                  </a:lnTo>
                  <a:lnTo>
                    <a:pt x="2610" y="344"/>
                  </a:lnTo>
                  <a:lnTo>
                    <a:pt x="2660" y="366"/>
                  </a:lnTo>
                  <a:lnTo>
                    <a:pt x="2708" y="390"/>
                  </a:lnTo>
                  <a:lnTo>
                    <a:pt x="2754" y="416"/>
                  </a:lnTo>
                  <a:lnTo>
                    <a:pt x="2796" y="442"/>
                  </a:lnTo>
                  <a:lnTo>
                    <a:pt x="2836" y="468"/>
                  </a:lnTo>
                  <a:lnTo>
                    <a:pt x="2874" y="494"/>
                  </a:lnTo>
                  <a:lnTo>
                    <a:pt x="2906" y="524"/>
                  </a:lnTo>
                  <a:lnTo>
                    <a:pt x="2938" y="552"/>
                  </a:lnTo>
                  <a:lnTo>
                    <a:pt x="2964" y="582"/>
                  </a:lnTo>
                  <a:lnTo>
                    <a:pt x="2988" y="612"/>
                  </a:lnTo>
                  <a:lnTo>
                    <a:pt x="3010" y="644"/>
                  </a:lnTo>
                  <a:lnTo>
                    <a:pt x="3026" y="674"/>
                  </a:lnTo>
                  <a:lnTo>
                    <a:pt x="3040" y="708"/>
                  </a:lnTo>
                  <a:lnTo>
                    <a:pt x="3050" y="740"/>
                  </a:lnTo>
                  <a:lnTo>
                    <a:pt x="3056" y="772"/>
                  </a:lnTo>
                  <a:lnTo>
                    <a:pt x="3058" y="806"/>
                  </a:lnTo>
                  <a:lnTo>
                    <a:pt x="3058" y="654"/>
                  </a:lnTo>
                  <a:lnTo>
                    <a:pt x="3058" y="654"/>
                  </a:lnTo>
                  <a:lnTo>
                    <a:pt x="3056" y="620"/>
                  </a:lnTo>
                  <a:lnTo>
                    <a:pt x="3050" y="586"/>
                  </a:lnTo>
                  <a:lnTo>
                    <a:pt x="3040" y="554"/>
                  </a:lnTo>
                  <a:lnTo>
                    <a:pt x="3026" y="522"/>
                  </a:lnTo>
                  <a:lnTo>
                    <a:pt x="3010" y="490"/>
                  </a:lnTo>
                  <a:lnTo>
                    <a:pt x="2988" y="458"/>
                  </a:lnTo>
                  <a:lnTo>
                    <a:pt x="2964" y="428"/>
                  </a:lnTo>
                  <a:lnTo>
                    <a:pt x="2938" y="398"/>
                  </a:lnTo>
                  <a:lnTo>
                    <a:pt x="2906" y="370"/>
                  </a:lnTo>
                  <a:lnTo>
                    <a:pt x="2874" y="342"/>
                  </a:lnTo>
                  <a:lnTo>
                    <a:pt x="2836" y="314"/>
                  </a:lnTo>
                  <a:lnTo>
                    <a:pt x="2796" y="288"/>
                  </a:lnTo>
                  <a:lnTo>
                    <a:pt x="2754" y="262"/>
                  </a:lnTo>
                  <a:lnTo>
                    <a:pt x="2708" y="238"/>
                  </a:lnTo>
                  <a:lnTo>
                    <a:pt x="2660" y="214"/>
                  </a:lnTo>
                  <a:lnTo>
                    <a:pt x="2610" y="190"/>
                  </a:lnTo>
                  <a:lnTo>
                    <a:pt x="2556" y="170"/>
                  </a:lnTo>
                  <a:lnTo>
                    <a:pt x="2502" y="148"/>
                  </a:lnTo>
                  <a:lnTo>
                    <a:pt x="2444" y="130"/>
                  </a:lnTo>
                  <a:lnTo>
                    <a:pt x="2384" y="112"/>
                  </a:lnTo>
                  <a:lnTo>
                    <a:pt x="2322" y="94"/>
                  </a:lnTo>
                  <a:lnTo>
                    <a:pt x="2258" y="78"/>
                  </a:lnTo>
                  <a:lnTo>
                    <a:pt x="2192" y="64"/>
                  </a:lnTo>
                  <a:lnTo>
                    <a:pt x="2124" y="50"/>
                  </a:lnTo>
                  <a:lnTo>
                    <a:pt x="2054" y="40"/>
                  </a:lnTo>
                  <a:lnTo>
                    <a:pt x="1984" y="28"/>
                  </a:lnTo>
                  <a:lnTo>
                    <a:pt x="1910" y="20"/>
                  </a:lnTo>
                  <a:lnTo>
                    <a:pt x="1836" y="12"/>
                  </a:lnTo>
                  <a:lnTo>
                    <a:pt x="1762" y="6"/>
                  </a:lnTo>
                  <a:lnTo>
                    <a:pt x="1684" y="2"/>
                  </a:lnTo>
                  <a:lnTo>
                    <a:pt x="1608" y="0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50" y="0"/>
                  </a:lnTo>
                  <a:lnTo>
                    <a:pt x="1372" y="2"/>
                  </a:lnTo>
                  <a:lnTo>
                    <a:pt x="1296" y="6"/>
                  </a:lnTo>
                  <a:lnTo>
                    <a:pt x="1220" y="12"/>
                  </a:lnTo>
                  <a:lnTo>
                    <a:pt x="1146" y="20"/>
                  </a:lnTo>
                  <a:lnTo>
                    <a:pt x="1074" y="28"/>
                  </a:lnTo>
                  <a:lnTo>
                    <a:pt x="1002" y="40"/>
                  </a:lnTo>
                  <a:lnTo>
                    <a:pt x="934" y="50"/>
                  </a:lnTo>
                  <a:lnTo>
                    <a:pt x="866" y="64"/>
                  </a:lnTo>
                  <a:lnTo>
                    <a:pt x="800" y="78"/>
                  </a:lnTo>
                  <a:lnTo>
                    <a:pt x="736" y="94"/>
                  </a:lnTo>
                  <a:lnTo>
                    <a:pt x="674" y="112"/>
                  </a:lnTo>
                  <a:lnTo>
                    <a:pt x="614" y="130"/>
                  </a:lnTo>
                  <a:lnTo>
                    <a:pt x="556" y="148"/>
                  </a:lnTo>
                  <a:lnTo>
                    <a:pt x="500" y="170"/>
                  </a:lnTo>
                  <a:lnTo>
                    <a:pt x="448" y="190"/>
                  </a:lnTo>
                  <a:lnTo>
                    <a:pt x="396" y="214"/>
                  </a:lnTo>
                  <a:lnTo>
                    <a:pt x="348" y="238"/>
                  </a:lnTo>
                  <a:lnTo>
                    <a:pt x="304" y="262"/>
                  </a:lnTo>
                  <a:lnTo>
                    <a:pt x="260" y="288"/>
                  </a:lnTo>
                  <a:lnTo>
                    <a:pt x="222" y="314"/>
                  </a:lnTo>
                  <a:lnTo>
                    <a:pt x="184" y="342"/>
                  </a:lnTo>
                  <a:lnTo>
                    <a:pt x="150" y="370"/>
                  </a:lnTo>
                  <a:lnTo>
                    <a:pt x="120" y="398"/>
                  </a:lnTo>
                  <a:lnTo>
                    <a:pt x="92" y="428"/>
                  </a:lnTo>
                  <a:lnTo>
                    <a:pt x="68" y="458"/>
                  </a:lnTo>
                  <a:lnTo>
                    <a:pt x="48" y="490"/>
                  </a:lnTo>
                  <a:lnTo>
                    <a:pt x="30" y="522"/>
                  </a:lnTo>
                  <a:lnTo>
                    <a:pt x="18" y="554"/>
                  </a:lnTo>
                  <a:lnTo>
                    <a:pt x="8" y="586"/>
                  </a:lnTo>
                  <a:lnTo>
                    <a:pt x="2" y="620"/>
                  </a:lnTo>
                  <a:lnTo>
                    <a:pt x="0" y="654"/>
                  </a:lnTo>
                  <a:lnTo>
                    <a:pt x="0" y="80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" name="Freihandform 6">
              <a:extLst>
                <a:ext uri="{FF2B5EF4-FFF2-40B4-BE49-F238E27FC236}">
                  <a16:creationId xmlns:a16="http://schemas.microsoft.com/office/drawing/2014/main" id="{38C10AF7-17F0-42A6-981A-C86DA219C9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67" y="5008635"/>
              <a:ext cx="2189658" cy="596399"/>
            </a:xfrm>
            <a:custGeom>
              <a:avLst/>
              <a:gdLst/>
              <a:ahLst/>
              <a:cxnLst>
                <a:cxn ang="0">
                  <a:pos x="2" y="666"/>
                </a:cxn>
                <a:cxn ang="0">
                  <a:pos x="26" y="584"/>
                </a:cxn>
                <a:cxn ang="0">
                  <a:pos x="78" y="506"/>
                </a:cxn>
                <a:cxn ang="0">
                  <a:pos x="154" y="434"/>
                </a:cxn>
                <a:cxn ang="0">
                  <a:pos x="254" y="368"/>
                </a:cxn>
                <a:cxn ang="0">
                  <a:pos x="374" y="308"/>
                </a:cxn>
                <a:cxn ang="0">
                  <a:pos x="512" y="258"/>
                </a:cxn>
                <a:cxn ang="0">
                  <a:pos x="668" y="214"/>
                </a:cxn>
                <a:cxn ang="0">
                  <a:pos x="836" y="182"/>
                </a:cxn>
                <a:cxn ang="0">
                  <a:pos x="1018" y="160"/>
                </a:cxn>
                <a:cxn ang="0">
                  <a:pos x="1210" y="150"/>
                </a:cxn>
                <a:cxn ang="0">
                  <a:pos x="1340" y="150"/>
                </a:cxn>
                <a:cxn ang="0">
                  <a:pos x="1532" y="160"/>
                </a:cxn>
                <a:cxn ang="0">
                  <a:pos x="1712" y="182"/>
                </a:cxn>
                <a:cxn ang="0">
                  <a:pos x="1882" y="214"/>
                </a:cxn>
                <a:cxn ang="0">
                  <a:pos x="2036" y="258"/>
                </a:cxn>
                <a:cxn ang="0">
                  <a:pos x="2176" y="308"/>
                </a:cxn>
                <a:cxn ang="0">
                  <a:pos x="2296" y="368"/>
                </a:cxn>
                <a:cxn ang="0">
                  <a:pos x="2396" y="434"/>
                </a:cxn>
                <a:cxn ang="0">
                  <a:pos x="2472" y="506"/>
                </a:cxn>
                <a:cxn ang="0">
                  <a:pos x="2522" y="584"/>
                </a:cxn>
                <a:cxn ang="0">
                  <a:pos x="2548" y="666"/>
                </a:cxn>
                <a:cxn ang="0">
                  <a:pos x="2548" y="544"/>
                </a:cxn>
                <a:cxn ang="0">
                  <a:pos x="2534" y="462"/>
                </a:cxn>
                <a:cxn ang="0">
                  <a:pos x="2492" y="382"/>
                </a:cxn>
                <a:cxn ang="0">
                  <a:pos x="2424" y="308"/>
                </a:cxn>
                <a:cxn ang="0">
                  <a:pos x="2332" y="240"/>
                </a:cxn>
                <a:cxn ang="0">
                  <a:pos x="2218" y="178"/>
                </a:cxn>
                <a:cxn ang="0">
                  <a:pos x="2086" y="124"/>
                </a:cxn>
                <a:cxn ang="0">
                  <a:pos x="1936" y="78"/>
                </a:cxn>
                <a:cxn ang="0">
                  <a:pos x="1770" y="42"/>
                </a:cxn>
                <a:cxn ang="0">
                  <a:pos x="1594" y="16"/>
                </a:cxn>
                <a:cxn ang="0">
                  <a:pos x="1404" y="2"/>
                </a:cxn>
                <a:cxn ang="0">
                  <a:pos x="1274" y="0"/>
                </a:cxn>
                <a:cxn ang="0">
                  <a:pos x="1080" y="6"/>
                </a:cxn>
                <a:cxn ang="0">
                  <a:pos x="896" y="24"/>
                </a:cxn>
                <a:cxn ang="0">
                  <a:pos x="722" y="54"/>
                </a:cxn>
                <a:cxn ang="0">
                  <a:pos x="562" y="92"/>
                </a:cxn>
                <a:cxn ang="0">
                  <a:pos x="418" y="142"/>
                </a:cxn>
                <a:cxn ang="0">
                  <a:pos x="292" y="198"/>
                </a:cxn>
                <a:cxn ang="0">
                  <a:pos x="184" y="262"/>
                </a:cxn>
                <a:cxn ang="0">
                  <a:pos x="100" y="332"/>
                </a:cxn>
                <a:cxn ang="0">
                  <a:pos x="40" y="408"/>
                </a:cxn>
                <a:cxn ang="0">
                  <a:pos x="8" y="488"/>
                </a:cxn>
                <a:cxn ang="0">
                  <a:pos x="0" y="694"/>
                </a:cxn>
              </a:cxnLst>
              <a:rect l="0" t="0" r="r" b="b"/>
              <a:pathLst>
                <a:path w="2548" h="694">
                  <a:moveTo>
                    <a:pt x="0" y="694"/>
                  </a:moveTo>
                  <a:lnTo>
                    <a:pt x="0" y="694"/>
                  </a:lnTo>
                  <a:lnTo>
                    <a:pt x="2" y="666"/>
                  </a:lnTo>
                  <a:lnTo>
                    <a:pt x="8" y="638"/>
                  </a:lnTo>
                  <a:lnTo>
                    <a:pt x="16" y="612"/>
                  </a:lnTo>
                  <a:lnTo>
                    <a:pt x="26" y="584"/>
                  </a:lnTo>
                  <a:lnTo>
                    <a:pt x="40" y="558"/>
                  </a:lnTo>
                  <a:lnTo>
                    <a:pt x="58" y="532"/>
                  </a:lnTo>
                  <a:lnTo>
                    <a:pt x="78" y="506"/>
                  </a:lnTo>
                  <a:lnTo>
                    <a:pt x="100" y="482"/>
                  </a:lnTo>
                  <a:lnTo>
                    <a:pt x="126" y="458"/>
                  </a:lnTo>
                  <a:lnTo>
                    <a:pt x="154" y="434"/>
                  </a:lnTo>
                  <a:lnTo>
                    <a:pt x="184" y="412"/>
                  </a:lnTo>
                  <a:lnTo>
                    <a:pt x="218" y="390"/>
                  </a:lnTo>
                  <a:lnTo>
                    <a:pt x="254" y="368"/>
                  </a:lnTo>
                  <a:lnTo>
                    <a:pt x="292" y="348"/>
                  </a:lnTo>
                  <a:lnTo>
                    <a:pt x="332" y="328"/>
                  </a:lnTo>
                  <a:lnTo>
                    <a:pt x="374" y="308"/>
                  </a:lnTo>
                  <a:lnTo>
                    <a:pt x="418" y="290"/>
                  </a:lnTo>
                  <a:lnTo>
                    <a:pt x="464" y="274"/>
                  </a:lnTo>
                  <a:lnTo>
                    <a:pt x="512" y="258"/>
                  </a:lnTo>
                  <a:lnTo>
                    <a:pt x="562" y="242"/>
                  </a:lnTo>
                  <a:lnTo>
                    <a:pt x="614" y="228"/>
                  </a:lnTo>
                  <a:lnTo>
                    <a:pt x="668" y="214"/>
                  </a:lnTo>
                  <a:lnTo>
                    <a:pt x="722" y="202"/>
                  </a:lnTo>
                  <a:lnTo>
                    <a:pt x="778" y="192"/>
                  </a:lnTo>
                  <a:lnTo>
                    <a:pt x="836" y="182"/>
                  </a:lnTo>
                  <a:lnTo>
                    <a:pt x="896" y="174"/>
                  </a:lnTo>
                  <a:lnTo>
                    <a:pt x="956" y="166"/>
                  </a:lnTo>
                  <a:lnTo>
                    <a:pt x="1018" y="160"/>
                  </a:lnTo>
                  <a:lnTo>
                    <a:pt x="1080" y="156"/>
                  </a:lnTo>
                  <a:lnTo>
                    <a:pt x="1144" y="152"/>
                  </a:lnTo>
                  <a:lnTo>
                    <a:pt x="1210" y="150"/>
                  </a:lnTo>
                  <a:lnTo>
                    <a:pt x="1274" y="150"/>
                  </a:lnTo>
                  <a:lnTo>
                    <a:pt x="1274" y="150"/>
                  </a:lnTo>
                  <a:lnTo>
                    <a:pt x="1340" y="150"/>
                  </a:lnTo>
                  <a:lnTo>
                    <a:pt x="1404" y="152"/>
                  </a:lnTo>
                  <a:lnTo>
                    <a:pt x="1468" y="156"/>
                  </a:lnTo>
                  <a:lnTo>
                    <a:pt x="1532" y="160"/>
                  </a:lnTo>
                  <a:lnTo>
                    <a:pt x="1594" y="166"/>
                  </a:lnTo>
                  <a:lnTo>
                    <a:pt x="1654" y="174"/>
                  </a:lnTo>
                  <a:lnTo>
                    <a:pt x="1712" y="182"/>
                  </a:lnTo>
                  <a:lnTo>
                    <a:pt x="1770" y="192"/>
                  </a:lnTo>
                  <a:lnTo>
                    <a:pt x="1828" y="202"/>
                  </a:lnTo>
                  <a:lnTo>
                    <a:pt x="1882" y="214"/>
                  </a:lnTo>
                  <a:lnTo>
                    <a:pt x="1936" y="228"/>
                  </a:lnTo>
                  <a:lnTo>
                    <a:pt x="1988" y="242"/>
                  </a:lnTo>
                  <a:lnTo>
                    <a:pt x="2036" y="258"/>
                  </a:lnTo>
                  <a:lnTo>
                    <a:pt x="2086" y="274"/>
                  </a:lnTo>
                  <a:lnTo>
                    <a:pt x="2132" y="290"/>
                  </a:lnTo>
                  <a:lnTo>
                    <a:pt x="2176" y="308"/>
                  </a:lnTo>
                  <a:lnTo>
                    <a:pt x="2218" y="328"/>
                  </a:lnTo>
                  <a:lnTo>
                    <a:pt x="2258" y="348"/>
                  </a:lnTo>
                  <a:lnTo>
                    <a:pt x="2296" y="368"/>
                  </a:lnTo>
                  <a:lnTo>
                    <a:pt x="2332" y="390"/>
                  </a:lnTo>
                  <a:lnTo>
                    <a:pt x="2364" y="412"/>
                  </a:lnTo>
                  <a:lnTo>
                    <a:pt x="2396" y="434"/>
                  </a:lnTo>
                  <a:lnTo>
                    <a:pt x="2424" y="458"/>
                  </a:lnTo>
                  <a:lnTo>
                    <a:pt x="2448" y="482"/>
                  </a:lnTo>
                  <a:lnTo>
                    <a:pt x="2472" y="506"/>
                  </a:lnTo>
                  <a:lnTo>
                    <a:pt x="2492" y="532"/>
                  </a:lnTo>
                  <a:lnTo>
                    <a:pt x="2508" y="558"/>
                  </a:lnTo>
                  <a:lnTo>
                    <a:pt x="2522" y="584"/>
                  </a:lnTo>
                  <a:lnTo>
                    <a:pt x="2534" y="612"/>
                  </a:lnTo>
                  <a:lnTo>
                    <a:pt x="2542" y="638"/>
                  </a:lnTo>
                  <a:lnTo>
                    <a:pt x="2548" y="666"/>
                  </a:lnTo>
                  <a:lnTo>
                    <a:pt x="2548" y="694"/>
                  </a:lnTo>
                  <a:lnTo>
                    <a:pt x="2548" y="544"/>
                  </a:lnTo>
                  <a:lnTo>
                    <a:pt x="2548" y="544"/>
                  </a:lnTo>
                  <a:lnTo>
                    <a:pt x="2548" y="516"/>
                  </a:lnTo>
                  <a:lnTo>
                    <a:pt x="2542" y="488"/>
                  </a:lnTo>
                  <a:lnTo>
                    <a:pt x="2534" y="462"/>
                  </a:lnTo>
                  <a:lnTo>
                    <a:pt x="2522" y="434"/>
                  </a:lnTo>
                  <a:lnTo>
                    <a:pt x="2508" y="408"/>
                  </a:lnTo>
                  <a:lnTo>
                    <a:pt x="2492" y="382"/>
                  </a:lnTo>
                  <a:lnTo>
                    <a:pt x="2472" y="358"/>
                  </a:lnTo>
                  <a:lnTo>
                    <a:pt x="2448" y="332"/>
                  </a:lnTo>
                  <a:lnTo>
                    <a:pt x="2424" y="308"/>
                  </a:lnTo>
                  <a:lnTo>
                    <a:pt x="2396" y="284"/>
                  </a:lnTo>
                  <a:lnTo>
                    <a:pt x="2364" y="262"/>
                  </a:lnTo>
                  <a:lnTo>
                    <a:pt x="2332" y="240"/>
                  </a:lnTo>
                  <a:lnTo>
                    <a:pt x="2296" y="218"/>
                  </a:lnTo>
                  <a:lnTo>
                    <a:pt x="2258" y="198"/>
                  </a:lnTo>
                  <a:lnTo>
                    <a:pt x="2218" y="178"/>
                  </a:lnTo>
                  <a:lnTo>
                    <a:pt x="2176" y="160"/>
                  </a:lnTo>
                  <a:lnTo>
                    <a:pt x="2132" y="142"/>
                  </a:lnTo>
                  <a:lnTo>
                    <a:pt x="2086" y="124"/>
                  </a:lnTo>
                  <a:lnTo>
                    <a:pt x="2036" y="108"/>
                  </a:lnTo>
                  <a:lnTo>
                    <a:pt x="1988" y="92"/>
                  </a:lnTo>
                  <a:lnTo>
                    <a:pt x="1936" y="78"/>
                  </a:lnTo>
                  <a:lnTo>
                    <a:pt x="1882" y="66"/>
                  </a:lnTo>
                  <a:lnTo>
                    <a:pt x="1828" y="54"/>
                  </a:lnTo>
                  <a:lnTo>
                    <a:pt x="1770" y="42"/>
                  </a:lnTo>
                  <a:lnTo>
                    <a:pt x="1712" y="32"/>
                  </a:lnTo>
                  <a:lnTo>
                    <a:pt x="1654" y="24"/>
                  </a:lnTo>
                  <a:lnTo>
                    <a:pt x="1594" y="16"/>
                  </a:lnTo>
                  <a:lnTo>
                    <a:pt x="1532" y="10"/>
                  </a:lnTo>
                  <a:lnTo>
                    <a:pt x="1468" y="6"/>
                  </a:lnTo>
                  <a:lnTo>
                    <a:pt x="1404" y="2"/>
                  </a:lnTo>
                  <a:lnTo>
                    <a:pt x="1340" y="0"/>
                  </a:lnTo>
                  <a:lnTo>
                    <a:pt x="1274" y="0"/>
                  </a:lnTo>
                  <a:lnTo>
                    <a:pt x="1274" y="0"/>
                  </a:lnTo>
                  <a:lnTo>
                    <a:pt x="1210" y="0"/>
                  </a:lnTo>
                  <a:lnTo>
                    <a:pt x="1144" y="2"/>
                  </a:lnTo>
                  <a:lnTo>
                    <a:pt x="1080" y="6"/>
                  </a:lnTo>
                  <a:lnTo>
                    <a:pt x="1018" y="10"/>
                  </a:lnTo>
                  <a:lnTo>
                    <a:pt x="956" y="16"/>
                  </a:lnTo>
                  <a:lnTo>
                    <a:pt x="896" y="24"/>
                  </a:lnTo>
                  <a:lnTo>
                    <a:pt x="836" y="32"/>
                  </a:lnTo>
                  <a:lnTo>
                    <a:pt x="778" y="42"/>
                  </a:lnTo>
                  <a:lnTo>
                    <a:pt x="722" y="54"/>
                  </a:lnTo>
                  <a:lnTo>
                    <a:pt x="668" y="66"/>
                  </a:lnTo>
                  <a:lnTo>
                    <a:pt x="614" y="78"/>
                  </a:lnTo>
                  <a:lnTo>
                    <a:pt x="562" y="92"/>
                  </a:lnTo>
                  <a:lnTo>
                    <a:pt x="512" y="108"/>
                  </a:lnTo>
                  <a:lnTo>
                    <a:pt x="464" y="124"/>
                  </a:lnTo>
                  <a:lnTo>
                    <a:pt x="418" y="142"/>
                  </a:lnTo>
                  <a:lnTo>
                    <a:pt x="374" y="160"/>
                  </a:lnTo>
                  <a:lnTo>
                    <a:pt x="332" y="178"/>
                  </a:lnTo>
                  <a:lnTo>
                    <a:pt x="292" y="198"/>
                  </a:lnTo>
                  <a:lnTo>
                    <a:pt x="254" y="218"/>
                  </a:lnTo>
                  <a:lnTo>
                    <a:pt x="218" y="240"/>
                  </a:lnTo>
                  <a:lnTo>
                    <a:pt x="184" y="262"/>
                  </a:lnTo>
                  <a:lnTo>
                    <a:pt x="154" y="284"/>
                  </a:lnTo>
                  <a:lnTo>
                    <a:pt x="126" y="308"/>
                  </a:lnTo>
                  <a:lnTo>
                    <a:pt x="100" y="332"/>
                  </a:lnTo>
                  <a:lnTo>
                    <a:pt x="78" y="358"/>
                  </a:lnTo>
                  <a:lnTo>
                    <a:pt x="58" y="382"/>
                  </a:lnTo>
                  <a:lnTo>
                    <a:pt x="40" y="408"/>
                  </a:lnTo>
                  <a:lnTo>
                    <a:pt x="26" y="434"/>
                  </a:lnTo>
                  <a:lnTo>
                    <a:pt x="16" y="462"/>
                  </a:lnTo>
                  <a:lnTo>
                    <a:pt x="8" y="488"/>
                  </a:lnTo>
                  <a:lnTo>
                    <a:pt x="2" y="516"/>
                  </a:lnTo>
                  <a:lnTo>
                    <a:pt x="0" y="544"/>
                  </a:lnTo>
                  <a:lnTo>
                    <a:pt x="0" y="69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6" name="Freihandform 7">
              <a:extLst>
                <a:ext uri="{FF2B5EF4-FFF2-40B4-BE49-F238E27FC236}">
                  <a16:creationId xmlns:a16="http://schemas.microsoft.com/office/drawing/2014/main" id="{E3283BBE-26F0-4280-9C25-4BDB05D52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3446312"/>
              <a:ext cx="3153865" cy="802646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7" name="Freihandform 7">
              <a:extLst>
                <a:ext uri="{FF2B5EF4-FFF2-40B4-BE49-F238E27FC236}">
                  <a16:creationId xmlns:a16="http://schemas.microsoft.com/office/drawing/2014/main" id="{37A7429D-8771-46FE-B8C1-5E90E2A7D31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871" y="2609353"/>
              <a:ext cx="3556003" cy="904988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ihandform 7">
              <a:extLst>
                <a:ext uri="{FF2B5EF4-FFF2-40B4-BE49-F238E27FC236}">
                  <a16:creationId xmlns:a16="http://schemas.microsoft.com/office/drawing/2014/main" id="{69592400-2DD6-450F-93B6-D025343739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906" y="483316"/>
              <a:ext cx="4522644" cy="1150995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ihandform 7">
              <a:extLst>
                <a:ext uri="{FF2B5EF4-FFF2-40B4-BE49-F238E27FC236}">
                  <a16:creationId xmlns:a16="http://schemas.microsoft.com/office/drawing/2014/main" id="{D8F4C75C-F7F3-4E88-9BB9-08609F1F84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215" y="-746214"/>
              <a:ext cx="5115561" cy="1301890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grpSp>
        <p:nvGrpSpPr>
          <p:cNvPr id="10" name="Gruppieren 46">
            <a:extLst>
              <a:ext uri="{FF2B5EF4-FFF2-40B4-BE49-F238E27FC236}">
                <a16:creationId xmlns:a16="http://schemas.microsoft.com/office/drawing/2014/main" id="{DB7F3509-4D88-412B-8D5F-E0F560CEE068}"/>
              </a:ext>
            </a:extLst>
          </p:cNvPr>
          <p:cNvGrpSpPr/>
          <p:nvPr/>
        </p:nvGrpSpPr>
        <p:grpSpPr>
          <a:xfrm>
            <a:off x="3823032" y="5723750"/>
            <a:ext cx="2351477" cy="637051"/>
            <a:chOff x="1828800" y="447153"/>
            <a:chExt cx="3823494" cy="1381126"/>
          </a:xfrm>
        </p:grpSpPr>
        <p:grpSp>
          <p:nvGrpSpPr>
            <p:cNvPr id="11" name="Gruppieren 31">
              <a:extLst>
                <a:ext uri="{FF2B5EF4-FFF2-40B4-BE49-F238E27FC236}">
                  <a16:creationId xmlns:a16="http://schemas.microsoft.com/office/drawing/2014/main" id="{A3BA9EC4-C8FC-4905-B2AB-E41EECE1665E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13" name="Freihandform 5">
                <a:extLst>
                  <a:ext uri="{FF2B5EF4-FFF2-40B4-BE49-F238E27FC236}">
                    <a16:creationId xmlns:a16="http://schemas.microsoft.com/office/drawing/2014/main" id="{37DA7F47-A5CE-43FE-88F1-814CAF81A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de-DE" sz="2800" b="1" noProof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14" name="Freihandform 6">
                <a:extLst>
                  <a:ext uri="{FF2B5EF4-FFF2-40B4-BE49-F238E27FC236}">
                    <a16:creationId xmlns:a16="http://schemas.microsoft.com/office/drawing/2014/main" id="{C728AC8D-0897-4210-8033-868441065E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de-DE" sz="2800" b="1" noProof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12" name="Freihandform 15">
              <a:extLst>
                <a:ext uri="{FF2B5EF4-FFF2-40B4-BE49-F238E27FC236}">
                  <a16:creationId xmlns:a16="http://schemas.microsoft.com/office/drawing/2014/main" id="{2E3CE0BE-3289-47BA-A5B3-99D411195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3200" noProof="0"/>
            </a:p>
          </p:txBody>
        </p:sp>
      </p:grpSp>
      <p:grpSp>
        <p:nvGrpSpPr>
          <p:cNvPr id="15" name="Gruppieren 62">
            <a:extLst>
              <a:ext uri="{FF2B5EF4-FFF2-40B4-BE49-F238E27FC236}">
                <a16:creationId xmlns:a16="http://schemas.microsoft.com/office/drawing/2014/main" id="{6DF05FF3-BF45-460D-9A73-45B2847F70F3}"/>
              </a:ext>
            </a:extLst>
          </p:cNvPr>
          <p:cNvGrpSpPr/>
          <p:nvPr/>
        </p:nvGrpSpPr>
        <p:grpSpPr>
          <a:xfrm>
            <a:off x="3536064" y="5077112"/>
            <a:ext cx="2812919" cy="762064"/>
            <a:chOff x="1828800" y="447153"/>
            <a:chExt cx="3823494" cy="1381126"/>
          </a:xfrm>
        </p:grpSpPr>
        <p:grpSp>
          <p:nvGrpSpPr>
            <p:cNvPr id="16" name="Gruppieren 38">
              <a:extLst>
                <a:ext uri="{FF2B5EF4-FFF2-40B4-BE49-F238E27FC236}">
                  <a16:creationId xmlns:a16="http://schemas.microsoft.com/office/drawing/2014/main" id="{F8160CC6-7E25-40A6-872B-50C0344DB112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18" name="Freihandform 5">
                <a:extLst>
                  <a:ext uri="{FF2B5EF4-FFF2-40B4-BE49-F238E27FC236}">
                    <a16:creationId xmlns:a16="http://schemas.microsoft.com/office/drawing/2014/main" id="{342DA642-0AEE-4C40-A395-E3CF689434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de-DE" sz="2800" b="1" noProof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19" name="Freihandform 6">
                <a:extLst>
                  <a:ext uri="{FF2B5EF4-FFF2-40B4-BE49-F238E27FC236}">
                    <a16:creationId xmlns:a16="http://schemas.microsoft.com/office/drawing/2014/main" id="{99154CB5-6522-4980-9395-15338757CB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9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de-DE" sz="2800" b="1" noProof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17" name="Freihandform 15">
              <a:extLst>
                <a:ext uri="{FF2B5EF4-FFF2-40B4-BE49-F238E27FC236}">
                  <a16:creationId xmlns:a16="http://schemas.microsoft.com/office/drawing/2014/main" id="{50400FEB-C965-4B3F-A149-99E9C5A55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3200" noProof="0"/>
            </a:p>
          </p:txBody>
        </p:sp>
      </p:grpSp>
      <p:grpSp>
        <p:nvGrpSpPr>
          <p:cNvPr id="20" name="Gruppieren 67">
            <a:extLst>
              <a:ext uri="{FF2B5EF4-FFF2-40B4-BE49-F238E27FC236}">
                <a16:creationId xmlns:a16="http://schemas.microsoft.com/office/drawing/2014/main" id="{7475B5CC-214F-4814-A819-3F65C08D5E11}"/>
              </a:ext>
            </a:extLst>
          </p:cNvPr>
          <p:cNvGrpSpPr/>
          <p:nvPr/>
        </p:nvGrpSpPr>
        <p:grpSpPr>
          <a:xfrm>
            <a:off x="3340208" y="4398705"/>
            <a:ext cx="3357669" cy="939224"/>
            <a:chOff x="1828800" y="447153"/>
            <a:chExt cx="3823494" cy="1381126"/>
          </a:xfrm>
        </p:grpSpPr>
        <p:grpSp>
          <p:nvGrpSpPr>
            <p:cNvPr id="21" name="Gruppieren 38">
              <a:extLst>
                <a:ext uri="{FF2B5EF4-FFF2-40B4-BE49-F238E27FC236}">
                  <a16:creationId xmlns:a16="http://schemas.microsoft.com/office/drawing/2014/main" id="{A04E0B25-137B-4040-915D-8102C04BD2EC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3" name="Freihandform 5">
                <a:extLst>
                  <a:ext uri="{FF2B5EF4-FFF2-40B4-BE49-F238E27FC236}">
                    <a16:creationId xmlns:a16="http://schemas.microsoft.com/office/drawing/2014/main" id="{748BD61F-3B83-49D6-9821-E8FD9780EA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de-DE" sz="2800" b="1" noProof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4" name="Freihandform 6">
                <a:extLst>
                  <a:ext uri="{FF2B5EF4-FFF2-40B4-BE49-F238E27FC236}">
                    <a16:creationId xmlns:a16="http://schemas.microsoft.com/office/drawing/2014/main" id="{96137DE6-1D02-498A-AB30-2B647FCD1C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de-DE" sz="2800" b="1" noProof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2" name="Freihandform 15">
              <a:extLst>
                <a:ext uri="{FF2B5EF4-FFF2-40B4-BE49-F238E27FC236}">
                  <a16:creationId xmlns:a16="http://schemas.microsoft.com/office/drawing/2014/main" id="{3801D640-3D4A-4418-97ED-9C7084C8FD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3200" noProof="0"/>
            </a:p>
          </p:txBody>
        </p:sp>
      </p:grpSp>
      <p:grpSp>
        <p:nvGrpSpPr>
          <p:cNvPr id="25" name="Gruppieren 67">
            <a:extLst>
              <a:ext uri="{FF2B5EF4-FFF2-40B4-BE49-F238E27FC236}">
                <a16:creationId xmlns:a16="http://schemas.microsoft.com/office/drawing/2014/main" id="{ACF75BF2-D934-4D28-B5DA-D732AA5AF45F}"/>
              </a:ext>
            </a:extLst>
          </p:cNvPr>
          <p:cNvGrpSpPr/>
          <p:nvPr/>
        </p:nvGrpSpPr>
        <p:grpSpPr>
          <a:xfrm>
            <a:off x="3150822" y="3709838"/>
            <a:ext cx="3736449" cy="1045178"/>
            <a:chOff x="1828800" y="447153"/>
            <a:chExt cx="3823494" cy="1381126"/>
          </a:xfrm>
        </p:grpSpPr>
        <p:grpSp>
          <p:nvGrpSpPr>
            <p:cNvPr id="26" name="Gruppieren 38">
              <a:extLst>
                <a:ext uri="{FF2B5EF4-FFF2-40B4-BE49-F238E27FC236}">
                  <a16:creationId xmlns:a16="http://schemas.microsoft.com/office/drawing/2014/main" id="{1912B96E-F66B-418A-9253-E81D865FD7CE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8" name="Freihandform 5">
                <a:extLst>
                  <a:ext uri="{FF2B5EF4-FFF2-40B4-BE49-F238E27FC236}">
                    <a16:creationId xmlns:a16="http://schemas.microsoft.com/office/drawing/2014/main" id="{798DCDFE-43CB-4FB6-B4D3-6A54DB52EB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de-DE" sz="2800" b="1" noProof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9" name="Freihandform 6">
                <a:extLst>
                  <a:ext uri="{FF2B5EF4-FFF2-40B4-BE49-F238E27FC236}">
                    <a16:creationId xmlns:a16="http://schemas.microsoft.com/office/drawing/2014/main" id="{E761B3D0-4DEC-4D29-B9EB-9317A997AB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de-DE" sz="2800" b="1" noProof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7" name="Freihandform 15">
              <a:extLst>
                <a:ext uri="{FF2B5EF4-FFF2-40B4-BE49-F238E27FC236}">
                  <a16:creationId xmlns:a16="http://schemas.microsoft.com/office/drawing/2014/main" id="{3408DAF5-B292-40E0-BB95-8DC1D7981C8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3200" noProof="0"/>
            </a:p>
          </p:txBody>
        </p:sp>
      </p:grpSp>
      <p:grpSp>
        <p:nvGrpSpPr>
          <p:cNvPr id="30" name="Gruppieren 67">
            <a:extLst>
              <a:ext uri="{FF2B5EF4-FFF2-40B4-BE49-F238E27FC236}">
                <a16:creationId xmlns:a16="http://schemas.microsoft.com/office/drawing/2014/main" id="{EBC3646D-BD11-4ACE-BACA-56B997B0BABB}"/>
              </a:ext>
            </a:extLst>
          </p:cNvPr>
          <p:cNvGrpSpPr/>
          <p:nvPr/>
        </p:nvGrpSpPr>
        <p:grpSpPr>
          <a:xfrm>
            <a:off x="2873019" y="2883793"/>
            <a:ext cx="4292052" cy="1200594"/>
            <a:chOff x="1828800" y="447153"/>
            <a:chExt cx="3823494" cy="1381126"/>
          </a:xfrm>
        </p:grpSpPr>
        <p:grpSp>
          <p:nvGrpSpPr>
            <p:cNvPr id="31" name="Gruppieren 38">
              <a:extLst>
                <a:ext uri="{FF2B5EF4-FFF2-40B4-BE49-F238E27FC236}">
                  <a16:creationId xmlns:a16="http://schemas.microsoft.com/office/drawing/2014/main" id="{8D986CD6-3973-4559-BFC6-07E5C6437035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3" name="Freihandform 5">
                <a:extLst>
                  <a:ext uri="{FF2B5EF4-FFF2-40B4-BE49-F238E27FC236}">
                    <a16:creationId xmlns:a16="http://schemas.microsoft.com/office/drawing/2014/main" id="{42806CAD-3E43-4E30-9A62-D32E2BD3CF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de-DE" sz="2800" b="1" noProof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4" name="Freihandform 6">
                <a:extLst>
                  <a:ext uri="{FF2B5EF4-FFF2-40B4-BE49-F238E27FC236}">
                    <a16:creationId xmlns:a16="http://schemas.microsoft.com/office/drawing/2014/main" id="{045BCB85-894A-4273-ADF7-FFE78D373F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de-DE" sz="2800" b="1" noProof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2" name="Freihandform 15">
              <a:extLst>
                <a:ext uri="{FF2B5EF4-FFF2-40B4-BE49-F238E27FC236}">
                  <a16:creationId xmlns:a16="http://schemas.microsoft.com/office/drawing/2014/main" id="{0F055E33-E05D-4F70-9639-4FC4F1C71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3200" noProof="0"/>
            </a:p>
          </p:txBody>
        </p:sp>
      </p:grpSp>
      <p:grpSp>
        <p:nvGrpSpPr>
          <p:cNvPr id="35" name="Gruppieren 67">
            <a:extLst>
              <a:ext uri="{FF2B5EF4-FFF2-40B4-BE49-F238E27FC236}">
                <a16:creationId xmlns:a16="http://schemas.microsoft.com/office/drawing/2014/main" id="{B07EDE6C-3CCA-4C7F-9D97-11C95480C1D1}"/>
              </a:ext>
            </a:extLst>
          </p:cNvPr>
          <p:cNvGrpSpPr/>
          <p:nvPr/>
        </p:nvGrpSpPr>
        <p:grpSpPr>
          <a:xfrm>
            <a:off x="2619003" y="1969399"/>
            <a:ext cx="4800084" cy="1342705"/>
            <a:chOff x="1828800" y="447153"/>
            <a:chExt cx="3823494" cy="1381126"/>
          </a:xfrm>
        </p:grpSpPr>
        <p:grpSp>
          <p:nvGrpSpPr>
            <p:cNvPr id="36" name="Gruppieren 38">
              <a:extLst>
                <a:ext uri="{FF2B5EF4-FFF2-40B4-BE49-F238E27FC236}">
                  <a16:creationId xmlns:a16="http://schemas.microsoft.com/office/drawing/2014/main" id="{F64DBEB8-99FB-4BEB-A842-2F89F913DDDA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8" name="Freihandform 5">
                <a:extLst>
                  <a:ext uri="{FF2B5EF4-FFF2-40B4-BE49-F238E27FC236}">
                    <a16:creationId xmlns:a16="http://schemas.microsoft.com/office/drawing/2014/main" id="{8BF5FFEE-1495-47E8-B3B9-ABD63A47E1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de-DE" sz="2800" b="1" noProof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9" name="Freihandform 6">
                <a:extLst>
                  <a:ext uri="{FF2B5EF4-FFF2-40B4-BE49-F238E27FC236}">
                    <a16:creationId xmlns:a16="http://schemas.microsoft.com/office/drawing/2014/main" id="{6AD81482-F6D6-439C-B490-77AEC70F14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de-DE" sz="2800" b="1" noProof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7" name="Freihandform 15">
              <a:extLst>
                <a:ext uri="{FF2B5EF4-FFF2-40B4-BE49-F238E27FC236}">
                  <a16:creationId xmlns:a16="http://schemas.microsoft.com/office/drawing/2014/main" id="{39FDC831-34DC-4321-82B1-387BB33555C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3200" noProof="0"/>
            </a:p>
          </p:txBody>
        </p:sp>
      </p:grpSp>
      <p:grpSp>
        <p:nvGrpSpPr>
          <p:cNvPr id="40" name="Gruppieren 67">
            <a:extLst>
              <a:ext uri="{FF2B5EF4-FFF2-40B4-BE49-F238E27FC236}">
                <a16:creationId xmlns:a16="http://schemas.microsoft.com/office/drawing/2014/main" id="{FC0E2686-B7E8-4F84-95CD-7AF3A5F070A7}"/>
              </a:ext>
            </a:extLst>
          </p:cNvPr>
          <p:cNvGrpSpPr/>
          <p:nvPr/>
        </p:nvGrpSpPr>
        <p:grpSpPr>
          <a:xfrm>
            <a:off x="2388599" y="950178"/>
            <a:ext cx="5369888" cy="1502095"/>
            <a:chOff x="1828800" y="447153"/>
            <a:chExt cx="3823494" cy="1381127"/>
          </a:xfrm>
        </p:grpSpPr>
        <p:grpSp>
          <p:nvGrpSpPr>
            <p:cNvPr id="41" name="Gruppieren 38">
              <a:extLst>
                <a:ext uri="{FF2B5EF4-FFF2-40B4-BE49-F238E27FC236}">
                  <a16:creationId xmlns:a16="http://schemas.microsoft.com/office/drawing/2014/main" id="{65F9402B-1D7B-4842-8915-81F258760786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7"/>
              <a:chOff x="1295400" y="380999"/>
              <a:chExt cx="5092700" cy="1676401"/>
            </a:xfrm>
          </p:grpSpPr>
          <p:sp>
            <p:nvSpPr>
              <p:cNvPr id="43" name="Freihandform 5">
                <a:extLst>
                  <a:ext uri="{FF2B5EF4-FFF2-40B4-BE49-F238E27FC236}">
                    <a16:creationId xmlns:a16="http://schemas.microsoft.com/office/drawing/2014/main" id="{0BA1356B-078B-49CA-BE91-8782C2BEBE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de-DE" sz="2800" b="1" noProof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4" name="Freihandform 6">
                <a:extLst>
                  <a:ext uri="{FF2B5EF4-FFF2-40B4-BE49-F238E27FC236}">
                    <a16:creationId xmlns:a16="http://schemas.microsoft.com/office/drawing/2014/main" id="{7DEFD560-6E8F-4516-B515-76B6592676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0999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de-DE" sz="2800" b="1" noProof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2" name="Freihandform 15">
              <a:extLst>
                <a:ext uri="{FF2B5EF4-FFF2-40B4-BE49-F238E27FC236}">
                  <a16:creationId xmlns:a16="http://schemas.microsoft.com/office/drawing/2014/main" id="{4D1058F5-4F1B-48B8-B45F-B4BD16F07B5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sz="3200" noProof="0"/>
            </a:p>
          </p:txBody>
        </p:sp>
      </p:grpSp>
      <p:grpSp>
        <p:nvGrpSpPr>
          <p:cNvPr id="45" name="Gruppieren 94">
            <a:extLst>
              <a:ext uri="{FF2B5EF4-FFF2-40B4-BE49-F238E27FC236}">
                <a16:creationId xmlns:a16="http://schemas.microsoft.com/office/drawing/2014/main" id="{5C2A19E8-B2C6-4A83-AA87-049DEB6D1E3E}"/>
              </a:ext>
            </a:extLst>
          </p:cNvPr>
          <p:cNvGrpSpPr/>
          <p:nvPr/>
        </p:nvGrpSpPr>
        <p:grpSpPr>
          <a:xfrm>
            <a:off x="1879120" y="686698"/>
            <a:ext cx="6029803" cy="5786809"/>
            <a:chOff x="1059549" y="-953922"/>
            <a:chExt cx="5433366" cy="6952545"/>
          </a:xfrm>
        </p:grpSpPr>
        <p:sp>
          <p:nvSpPr>
            <p:cNvPr id="46" name="Freihandform 8">
              <a:extLst>
                <a:ext uri="{FF2B5EF4-FFF2-40B4-BE49-F238E27FC236}">
                  <a16:creationId xmlns:a16="http://schemas.microsoft.com/office/drawing/2014/main" id="{82C69DE5-4DC4-47E7-8711-F3A1E34E96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47" name="Freihandform 9">
              <a:extLst>
                <a:ext uri="{FF2B5EF4-FFF2-40B4-BE49-F238E27FC236}">
                  <a16:creationId xmlns:a16="http://schemas.microsoft.com/office/drawing/2014/main" id="{12DCB454-80DA-4486-88B8-7FAACD0A3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48" name="Freihandform 10">
              <a:extLst>
                <a:ext uri="{FF2B5EF4-FFF2-40B4-BE49-F238E27FC236}">
                  <a16:creationId xmlns:a16="http://schemas.microsoft.com/office/drawing/2014/main" id="{42179BFF-04C8-4839-8C02-E8CF7A5674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49" name="Freihandform 11">
              <a:extLst>
                <a:ext uri="{FF2B5EF4-FFF2-40B4-BE49-F238E27FC236}">
                  <a16:creationId xmlns:a16="http://schemas.microsoft.com/office/drawing/2014/main" id="{C4E08506-17EB-4EBA-A6EF-CB2E7E56B8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0" name="Freihandform 11">
              <a:extLst>
                <a:ext uri="{FF2B5EF4-FFF2-40B4-BE49-F238E27FC236}">
                  <a16:creationId xmlns:a16="http://schemas.microsoft.com/office/drawing/2014/main" id="{B2D18002-F003-47DB-9FA7-39BDE2AE4A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1" name="Freihandform 11">
              <a:extLst>
                <a:ext uri="{FF2B5EF4-FFF2-40B4-BE49-F238E27FC236}">
                  <a16:creationId xmlns:a16="http://schemas.microsoft.com/office/drawing/2014/main" id="{5F35109D-2E45-4CF6-8068-68334761C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2" name="Freihandform 11">
              <a:extLst>
                <a:ext uri="{FF2B5EF4-FFF2-40B4-BE49-F238E27FC236}">
                  <a16:creationId xmlns:a16="http://schemas.microsoft.com/office/drawing/2014/main" id="{52AD29CD-BB9F-4966-8ED2-F6E5A50471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3" name="Freihandform 11">
              <a:extLst>
                <a:ext uri="{FF2B5EF4-FFF2-40B4-BE49-F238E27FC236}">
                  <a16:creationId xmlns:a16="http://schemas.microsoft.com/office/drawing/2014/main" id="{1FBF2214-57AC-4116-B3E9-1E3E3140ED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7CCDEFBA-0DF3-4B8B-B477-56343AE9A9BB}"/>
              </a:ext>
            </a:extLst>
          </p:cNvPr>
          <p:cNvCxnSpPr>
            <a:cxnSpLocks/>
          </p:cNvCxnSpPr>
          <p:nvPr/>
        </p:nvCxnSpPr>
        <p:spPr>
          <a:xfrm rot="10800000">
            <a:off x="6766207" y="4193311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09AA674A-CF56-4816-B847-0BF0BC666448}"/>
              </a:ext>
            </a:extLst>
          </p:cNvPr>
          <p:cNvCxnSpPr>
            <a:cxnSpLocks/>
          </p:cNvCxnSpPr>
          <p:nvPr/>
        </p:nvCxnSpPr>
        <p:spPr>
          <a:xfrm rot="10800000">
            <a:off x="6596871" y="4828311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A8B53369-65D6-446D-987D-3D0A52637B5D}"/>
              </a:ext>
            </a:extLst>
          </p:cNvPr>
          <p:cNvCxnSpPr>
            <a:cxnSpLocks/>
          </p:cNvCxnSpPr>
          <p:nvPr/>
        </p:nvCxnSpPr>
        <p:spPr>
          <a:xfrm rot="10800000">
            <a:off x="6356375" y="5450351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3CAA7DD2-669C-4298-B6D9-CC557749AC52}"/>
              </a:ext>
            </a:extLst>
          </p:cNvPr>
          <p:cNvCxnSpPr>
            <a:cxnSpLocks/>
          </p:cNvCxnSpPr>
          <p:nvPr/>
        </p:nvCxnSpPr>
        <p:spPr>
          <a:xfrm rot="10800000">
            <a:off x="6098711" y="6022256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DB4A0733-7A30-4750-A668-852F2DD853D2}"/>
              </a:ext>
            </a:extLst>
          </p:cNvPr>
          <p:cNvCxnSpPr>
            <a:cxnSpLocks/>
          </p:cNvCxnSpPr>
          <p:nvPr/>
        </p:nvCxnSpPr>
        <p:spPr>
          <a:xfrm rot="10800000">
            <a:off x="7020207" y="3444011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E8D5847D-37CA-48FC-96C4-90B036D247C5}"/>
              </a:ext>
            </a:extLst>
          </p:cNvPr>
          <p:cNvCxnSpPr>
            <a:cxnSpLocks/>
          </p:cNvCxnSpPr>
          <p:nvPr/>
        </p:nvCxnSpPr>
        <p:spPr>
          <a:xfrm rot="10800000">
            <a:off x="7562071" y="1640611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3FB0C247-6C86-4B4E-B6C3-39474760979B}"/>
              </a:ext>
            </a:extLst>
          </p:cNvPr>
          <p:cNvCxnSpPr>
            <a:cxnSpLocks/>
          </p:cNvCxnSpPr>
          <p:nvPr/>
        </p:nvCxnSpPr>
        <p:spPr>
          <a:xfrm rot="10800000">
            <a:off x="7308071" y="2580411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Inhaltsplatzhalter 99">
            <a:extLst>
              <a:ext uri="{FF2B5EF4-FFF2-40B4-BE49-F238E27FC236}">
                <a16:creationId xmlns:a16="http://schemas.microsoft.com/office/drawing/2014/main" id="{B43B4531-C783-4FCB-893B-1EA16D5F6866}"/>
              </a:ext>
            </a:extLst>
          </p:cNvPr>
          <p:cNvSpPr txBox="1">
            <a:spLocks/>
          </p:cNvSpPr>
          <p:nvPr/>
        </p:nvSpPr>
        <p:spPr>
          <a:xfrm>
            <a:off x="4058340" y="5828287"/>
            <a:ext cx="2161227" cy="36036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 err="1">
                <a:solidFill>
                  <a:schemeClr val="bg1"/>
                </a:solidFill>
              </a:rPr>
              <a:t>Invest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62" name="Inhaltsplatzhalter 99">
            <a:extLst>
              <a:ext uri="{FF2B5EF4-FFF2-40B4-BE49-F238E27FC236}">
                <a16:creationId xmlns:a16="http://schemas.microsoft.com/office/drawing/2014/main" id="{82D08870-142F-4804-81E1-9233E304143A}"/>
              </a:ext>
            </a:extLst>
          </p:cNvPr>
          <p:cNvSpPr txBox="1">
            <a:spLocks/>
          </p:cNvSpPr>
          <p:nvPr/>
        </p:nvSpPr>
        <p:spPr>
          <a:xfrm>
            <a:off x="3960622" y="5338910"/>
            <a:ext cx="2161227" cy="36036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 err="1">
                <a:solidFill>
                  <a:schemeClr val="bg1"/>
                </a:solidFill>
              </a:rPr>
              <a:t>Consortium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63" name="Inhaltsplatzhalter 99">
            <a:extLst>
              <a:ext uri="{FF2B5EF4-FFF2-40B4-BE49-F238E27FC236}">
                <a16:creationId xmlns:a16="http://schemas.microsoft.com/office/drawing/2014/main" id="{43BAE669-8E22-4439-9031-F0BF8760CED6}"/>
              </a:ext>
            </a:extLst>
          </p:cNvPr>
          <p:cNvSpPr txBox="1">
            <a:spLocks/>
          </p:cNvSpPr>
          <p:nvPr/>
        </p:nvSpPr>
        <p:spPr>
          <a:xfrm>
            <a:off x="4027299" y="4734030"/>
            <a:ext cx="2161227" cy="36036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 err="1">
                <a:solidFill>
                  <a:schemeClr val="bg1"/>
                </a:solidFill>
              </a:rPr>
              <a:t>Reduction</a:t>
            </a:r>
            <a:r>
              <a:rPr lang="de-DE" sz="1400" dirty="0">
                <a:solidFill>
                  <a:schemeClr val="bg1"/>
                </a:solidFill>
              </a:rPr>
              <a:t> </a:t>
            </a:r>
            <a:r>
              <a:rPr lang="de-DE" sz="1400" dirty="0" err="1">
                <a:solidFill>
                  <a:schemeClr val="bg1"/>
                </a:solidFill>
              </a:rPr>
              <a:t>of</a:t>
            </a:r>
            <a:r>
              <a:rPr lang="de-DE" sz="1400" dirty="0">
                <a:solidFill>
                  <a:schemeClr val="bg1"/>
                </a:solidFill>
              </a:rPr>
              <a:t> </a:t>
            </a:r>
            <a:r>
              <a:rPr lang="de-DE" sz="1400" dirty="0" err="1">
                <a:solidFill>
                  <a:schemeClr val="bg1"/>
                </a:solidFill>
              </a:rPr>
              <a:t>profit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64" name="Inhaltsplatzhalter 99">
            <a:extLst>
              <a:ext uri="{FF2B5EF4-FFF2-40B4-BE49-F238E27FC236}">
                <a16:creationId xmlns:a16="http://schemas.microsoft.com/office/drawing/2014/main" id="{CFE55475-D537-4E8C-B02C-5566921FC193}"/>
              </a:ext>
            </a:extLst>
          </p:cNvPr>
          <p:cNvSpPr txBox="1">
            <a:spLocks/>
          </p:cNvSpPr>
          <p:nvPr/>
        </p:nvSpPr>
        <p:spPr>
          <a:xfrm>
            <a:off x="4040296" y="4120996"/>
            <a:ext cx="2161227" cy="36036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 err="1">
                <a:solidFill>
                  <a:schemeClr val="bg1"/>
                </a:solidFill>
              </a:rPr>
              <a:t>Incompletness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65" name="Inhaltsplatzhalter 99">
            <a:extLst>
              <a:ext uri="{FF2B5EF4-FFF2-40B4-BE49-F238E27FC236}">
                <a16:creationId xmlns:a16="http://schemas.microsoft.com/office/drawing/2014/main" id="{9361E237-9D69-4D39-BFB0-1ECB119B3747}"/>
              </a:ext>
            </a:extLst>
          </p:cNvPr>
          <p:cNvSpPr txBox="1">
            <a:spLocks/>
          </p:cNvSpPr>
          <p:nvPr/>
        </p:nvSpPr>
        <p:spPr>
          <a:xfrm>
            <a:off x="4040297" y="3345157"/>
            <a:ext cx="2161227" cy="36036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bg1"/>
                </a:solidFill>
              </a:rPr>
              <a:t>Market </a:t>
            </a:r>
            <a:r>
              <a:rPr lang="de-DE" dirty="0" err="1">
                <a:solidFill>
                  <a:schemeClr val="bg1"/>
                </a:solidFill>
              </a:rPr>
              <a:t>entry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6" name="Inhaltsplatzhalter 99">
            <a:extLst>
              <a:ext uri="{FF2B5EF4-FFF2-40B4-BE49-F238E27FC236}">
                <a16:creationId xmlns:a16="http://schemas.microsoft.com/office/drawing/2014/main" id="{10363059-076F-41B1-99D6-106E3B3C55EB}"/>
              </a:ext>
            </a:extLst>
          </p:cNvPr>
          <p:cNvSpPr txBox="1">
            <a:spLocks/>
          </p:cNvSpPr>
          <p:nvPr/>
        </p:nvSpPr>
        <p:spPr>
          <a:xfrm>
            <a:off x="3992930" y="2476111"/>
            <a:ext cx="2161227" cy="360363"/>
          </a:xfrm>
          <a:prstGeom prst="rect">
            <a:avLst/>
          </a:prstGeom>
        </p:spPr>
        <p:txBody>
          <a:bodyPr rtlCol="0">
            <a:normAutofit fontScale="85000" lnSpcReduction="10000"/>
          </a:bodyPr>
          <a:lstStyle>
            <a:lvl1pPr marL="0" indent="0" algn="ctr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 err="1">
                <a:solidFill>
                  <a:schemeClr val="bg1"/>
                </a:solidFill>
              </a:rPr>
              <a:t>Changed</a:t>
            </a:r>
            <a:r>
              <a:rPr lang="de-DE" sz="1600" dirty="0">
                <a:solidFill>
                  <a:schemeClr val="bg1"/>
                </a:solidFill>
              </a:rPr>
              <a:t> </a:t>
            </a:r>
            <a:r>
              <a:rPr lang="de-DE" sz="1600" dirty="0" err="1">
                <a:solidFill>
                  <a:schemeClr val="bg1"/>
                </a:solidFill>
              </a:rPr>
              <a:t>market</a:t>
            </a:r>
            <a:r>
              <a:rPr lang="de-DE" sz="1600" dirty="0">
                <a:solidFill>
                  <a:schemeClr val="bg1"/>
                </a:solidFill>
              </a:rPr>
              <a:t> </a:t>
            </a:r>
            <a:r>
              <a:rPr lang="de-DE" sz="1600" dirty="0" err="1">
                <a:solidFill>
                  <a:schemeClr val="bg1"/>
                </a:solidFill>
              </a:rPr>
              <a:t>situation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67" name="Inhaltsplatzhalter 99">
            <a:extLst>
              <a:ext uri="{FF2B5EF4-FFF2-40B4-BE49-F238E27FC236}">
                <a16:creationId xmlns:a16="http://schemas.microsoft.com/office/drawing/2014/main" id="{C01D6C57-D1B2-49B7-A57F-9245BB986484}"/>
              </a:ext>
            </a:extLst>
          </p:cNvPr>
          <p:cNvSpPr txBox="1">
            <a:spLocks/>
          </p:cNvSpPr>
          <p:nvPr/>
        </p:nvSpPr>
        <p:spPr>
          <a:xfrm>
            <a:off x="3950623" y="1463671"/>
            <a:ext cx="2161227" cy="360363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ctr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>
                <a:solidFill>
                  <a:schemeClr val="bg1"/>
                </a:solidFill>
              </a:rPr>
              <a:t>Commercial </a:t>
            </a:r>
            <a:r>
              <a:rPr lang="de-DE" sz="1600" dirty="0" err="1">
                <a:solidFill>
                  <a:schemeClr val="bg1"/>
                </a:solidFill>
              </a:rPr>
              <a:t>desaster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68" name="Textplatzhalter 2">
            <a:extLst>
              <a:ext uri="{FF2B5EF4-FFF2-40B4-BE49-F238E27FC236}">
                <a16:creationId xmlns:a16="http://schemas.microsoft.com/office/drawing/2014/main" id="{AD967B6E-BF2D-4FCC-95E7-A432CFDB7AAE}"/>
              </a:ext>
            </a:extLst>
          </p:cNvPr>
          <p:cNvSpPr txBox="1">
            <a:spLocks/>
          </p:cNvSpPr>
          <p:nvPr/>
        </p:nvSpPr>
        <p:spPr>
          <a:xfrm>
            <a:off x="8153400" y="1371601"/>
            <a:ext cx="2768328" cy="694898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/>
              <a:t>Result</a:t>
            </a:r>
            <a:r>
              <a:rPr lang="de-DE" dirty="0"/>
              <a:t> = </a:t>
            </a:r>
            <a:r>
              <a:rPr lang="de-DE" dirty="0" err="1"/>
              <a:t>collapse</a:t>
            </a:r>
            <a:endParaRPr lang="de-DE" dirty="0"/>
          </a:p>
        </p:txBody>
      </p:sp>
      <p:sp>
        <p:nvSpPr>
          <p:cNvPr id="69" name="Textplatzhalter 2">
            <a:extLst>
              <a:ext uri="{FF2B5EF4-FFF2-40B4-BE49-F238E27FC236}">
                <a16:creationId xmlns:a16="http://schemas.microsoft.com/office/drawing/2014/main" id="{FB5AB2DD-7552-4224-9712-B4241238C1D5}"/>
              </a:ext>
            </a:extLst>
          </p:cNvPr>
          <p:cNvSpPr txBox="1">
            <a:spLocks/>
          </p:cNvSpPr>
          <p:nvPr/>
        </p:nvSpPr>
        <p:spPr>
          <a:xfrm>
            <a:off x="7912100" y="2353102"/>
            <a:ext cx="2768328" cy="694898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/>
              <a:t>Only</a:t>
            </a:r>
            <a:r>
              <a:rPr lang="de-DE" dirty="0"/>
              <a:t> 50% </a:t>
            </a:r>
            <a:r>
              <a:rPr lang="de-DE" dirty="0" err="1"/>
              <a:t>calculated</a:t>
            </a:r>
            <a:endParaRPr lang="de-DE" dirty="0"/>
          </a:p>
        </p:txBody>
      </p:sp>
      <p:sp>
        <p:nvSpPr>
          <p:cNvPr id="70" name="Textplatzhalter 2">
            <a:extLst>
              <a:ext uri="{FF2B5EF4-FFF2-40B4-BE49-F238E27FC236}">
                <a16:creationId xmlns:a16="http://schemas.microsoft.com/office/drawing/2014/main" id="{C1A2C44A-39AE-48A3-92AF-F285C6CDB400}"/>
              </a:ext>
            </a:extLst>
          </p:cNvPr>
          <p:cNvSpPr txBox="1">
            <a:spLocks/>
          </p:cNvSpPr>
          <p:nvPr/>
        </p:nvSpPr>
        <p:spPr>
          <a:xfrm>
            <a:off x="7616487" y="3090595"/>
            <a:ext cx="2768328" cy="694898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Sales, support, Marketing,,,</a:t>
            </a:r>
          </a:p>
        </p:txBody>
      </p:sp>
      <p:sp>
        <p:nvSpPr>
          <p:cNvPr id="71" name="Textplatzhalter 2">
            <a:extLst>
              <a:ext uri="{FF2B5EF4-FFF2-40B4-BE49-F238E27FC236}">
                <a16:creationId xmlns:a16="http://schemas.microsoft.com/office/drawing/2014/main" id="{0EEF532A-EBE1-425C-837B-A825F3087F56}"/>
              </a:ext>
            </a:extLst>
          </p:cNvPr>
          <p:cNvSpPr txBox="1">
            <a:spLocks/>
          </p:cNvSpPr>
          <p:nvPr/>
        </p:nvSpPr>
        <p:spPr>
          <a:xfrm>
            <a:off x="7349787" y="3861693"/>
            <a:ext cx="2768328" cy="694898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Further </a:t>
            </a:r>
            <a:r>
              <a:rPr lang="de-DE" dirty="0" err="1"/>
              <a:t>investment</a:t>
            </a:r>
            <a:endParaRPr lang="de-DE" dirty="0"/>
          </a:p>
        </p:txBody>
      </p:sp>
      <p:sp>
        <p:nvSpPr>
          <p:cNvPr id="72" name="Textplatzhalter 2">
            <a:extLst>
              <a:ext uri="{FF2B5EF4-FFF2-40B4-BE49-F238E27FC236}">
                <a16:creationId xmlns:a16="http://schemas.microsoft.com/office/drawing/2014/main" id="{4437EEAB-73E9-4E45-896F-C4A2D3CD6B93}"/>
              </a:ext>
            </a:extLst>
          </p:cNvPr>
          <p:cNvSpPr txBox="1">
            <a:spLocks/>
          </p:cNvSpPr>
          <p:nvPr/>
        </p:nvSpPr>
        <p:spPr>
          <a:xfrm>
            <a:off x="7184687" y="4462195"/>
            <a:ext cx="2768328" cy="694898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Additional </a:t>
            </a:r>
            <a:r>
              <a:rPr lang="de-DE" dirty="0" err="1"/>
              <a:t>ressources</a:t>
            </a:r>
            <a:endParaRPr lang="de-DE" dirty="0"/>
          </a:p>
        </p:txBody>
      </p:sp>
      <p:sp>
        <p:nvSpPr>
          <p:cNvPr id="73" name="Textplatzhalter 2">
            <a:extLst>
              <a:ext uri="{FF2B5EF4-FFF2-40B4-BE49-F238E27FC236}">
                <a16:creationId xmlns:a16="http://schemas.microsoft.com/office/drawing/2014/main" id="{0C67AAA2-CF31-4252-969E-D9BE831A5B9E}"/>
              </a:ext>
            </a:extLst>
          </p:cNvPr>
          <p:cNvSpPr txBox="1">
            <a:spLocks/>
          </p:cNvSpPr>
          <p:nvPr/>
        </p:nvSpPr>
        <p:spPr>
          <a:xfrm>
            <a:off x="6943387" y="5109895"/>
            <a:ext cx="2768328" cy="694898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/>
              <a:t>Shared</a:t>
            </a:r>
            <a:r>
              <a:rPr lang="de-DE" dirty="0"/>
              <a:t> </a:t>
            </a:r>
            <a:r>
              <a:rPr lang="de-DE" dirty="0" err="1"/>
              <a:t>results</a:t>
            </a:r>
            <a:endParaRPr lang="de-DE" dirty="0"/>
          </a:p>
          <a:p>
            <a:endParaRPr lang="de-DE" dirty="0"/>
          </a:p>
        </p:txBody>
      </p:sp>
      <p:sp>
        <p:nvSpPr>
          <p:cNvPr id="74" name="Textplatzhalter 2">
            <a:extLst>
              <a:ext uri="{FF2B5EF4-FFF2-40B4-BE49-F238E27FC236}">
                <a16:creationId xmlns:a16="http://schemas.microsoft.com/office/drawing/2014/main" id="{85ADC6E7-8495-4DBD-B53A-6C2F625400E9}"/>
              </a:ext>
            </a:extLst>
          </p:cNvPr>
          <p:cNvSpPr txBox="1">
            <a:spLocks/>
          </p:cNvSpPr>
          <p:nvPr/>
        </p:nvSpPr>
        <p:spPr>
          <a:xfrm>
            <a:off x="6676687" y="5668695"/>
            <a:ext cx="2768328" cy="694898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Start a R&amp;D </a:t>
            </a:r>
            <a:r>
              <a:rPr lang="de-DE" dirty="0" err="1"/>
              <a:t>project</a:t>
            </a:r>
            <a:endParaRPr lang="de-DE" dirty="0"/>
          </a:p>
        </p:txBody>
      </p:sp>
      <p:sp>
        <p:nvSpPr>
          <p:cNvPr id="75" name="Foliennummernplatzhalter 68">
            <a:extLst>
              <a:ext uri="{FF2B5EF4-FFF2-40B4-BE49-F238E27FC236}">
                <a16:creationId xmlns:a16="http://schemas.microsoft.com/office/drawing/2014/main" id="{7156AEED-4FA2-44A6-B1C7-D05E1E6C46B4}"/>
              </a:ext>
            </a:extLst>
          </p:cNvPr>
          <p:cNvSpPr txBox="1">
            <a:spLocks/>
          </p:cNvSpPr>
          <p:nvPr/>
        </p:nvSpPr>
        <p:spPr>
          <a:xfrm>
            <a:off x="9118748" y="6373438"/>
            <a:ext cx="2844800" cy="365125"/>
          </a:xfrm>
          <a:prstGeom prst="rect">
            <a:avLst/>
          </a:prstGeom>
        </p:spPr>
        <p:txBody>
          <a:bodyPr/>
          <a:lstStyle>
            <a:defPPr rtl="0">
              <a:defRPr lang="de-de"/>
            </a:defPPr>
            <a:lvl1pPr marL="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grpSp>
        <p:nvGrpSpPr>
          <p:cNvPr id="76" name="Gruppieren 94">
            <a:extLst>
              <a:ext uri="{FF2B5EF4-FFF2-40B4-BE49-F238E27FC236}">
                <a16:creationId xmlns:a16="http://schemas.microsoft.com/office/drawing/2014/main" id="{97CD22E3-4B5B-4D9C-9D06-D116268F5D2A}"/>
              </a:ext>
            </a:extLst>
          </p:cNvPr>
          <p:cNvGrpSpPr/>
          <p:nvPr/>
        </p:nvGrpSpPr>
        <p:grpSpPr>
          <a:xfrm>
            <a:off x="1876126" y="692632"/>
            <a:ext cx="6029803" cy="5786809"/>
            <a:chOff x="1059549" y="-953922"/>
            <a:chExt cx="5433366" cy="6952545"/>
          </a:xfrm>
        </p:grpSpPr>
        <p:sp>
          <p:nvSpPr>
            <p:cNvPr id="77" name="Freihandform 8">
              <a:extLst>
                <a:ext uri="{FF2B5EF4-FFF2-40B4-BE49-F238E27FC236}">
                  <a16:creationId xmlns:a16="http://schemas.microsoft.com/office/drawing/2014/main" id="{4FD17750-F49B-427A-B245-A96B6D81C46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78" name="Freihandform 9">
              <a:extLst>
                <a:ext uri="{FF2B5EF4-FFF2-40B4-BE49-F238E27FC236}">
                  <a16:creationId xmlns:a16="http://schemas.microsoft.com/office/drawing/2014/main" id="{A569C131-3F1A-4307-B8A7-CE61C4FDF7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79" name="Freihandform 10">
              <a:extLst>
                <a:ext uri="{FF2B5EF4-FFF2-40B4-BE49-F238E27FC236}">
                  <a16:creationId xmlns:a16="http://schemas.microsoft.com/office/drawing/2014/main" id="{13AE304B-4830-42C8-BE61-E1A0F93CCD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0" name="Freihandform 11">
              <a:extLst>
                <a:ext uri="{FF2B5EF4-FFF2-40B4-BE49-F238E27FC236}">
                  <a16:creationId xmlns:a16="http://schemas.microsoft.com/office/drawing/2014/main" id="{45CA8C0C-06E5-4E89-88AF-3870F2A6AF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1" name="Freihandform 11">
              <a:extLst>
                <a:ext uri="{FF2B5EF4-FFF2-40B4-BE49-F238E27FC236}">
                  <a16:creationId xmlns:a16="http://schemas.microsoft.com/office/drawing/2014/main" id="{162D7915-D043-436E-A98C-F2E8A361187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2" name="Freihandform 11">
              <a:extLst>
                <a:ext uri="{FF2B5EF4-FFF2-40B4-BE49-F238E27FC236}">
                  <a16:creationId xmlns:a16="http://schemas.microsoft.com/office/drawing/2014/main" id="{646A9935-7B05-495B-BD8E-9B99AC5BA3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3" name="Freihandform 11">
              <a:extLst>
                <a:ext uri="{FF2B5EF4-FFF2-40B4-BE49-F238E27FC236}">
                  <a16:creationId xmlns:a16="http://schemas.microsoft.com/office/drawing/2014/main" id="{83714CA0-879A-42E4-A4DC-F8EDE67A79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4" name="Freihandform 11">
              <a:extLst>
                <a:ext uri="{FF2B5EF4-FFF2-40B4-BE49-F238E27FC236}">
                  <a16:creationId xmlns:a16="http://schemas.microsoft.com/office/drawing/2014/main" id="{77C65394-22C1-44D9-A813-7063868F3D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de-DE" sz="1600" b="1" noProof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6" name="Freihand 105">
                <a:extLst>
                  <a:ext uri="{FF2B5EF4-FFF2-40B4-BE49-F238E27FC236}">
                    <a16:creationId xmlns:a16="http://schemas.microsoft.com/office/drawing/2014/main" id="{DB6A9153-BE14-4793-885D-01FE7531A22F}"/>
                  </a:ext>
                </a:extLst>
              </p14:cNvPr>
              <p14:cNvContentPartPr/>
              <p14:nvPr/>
            </p14:nvContentPartPr>
            <p14:xfrm>
              <a:off x="678025" y="4091077"/>
              <a:ext cx="360" cy="9720"/>
            </p14:xfrm>
          </p:contentPart>
        </mc:Choice>
        <mc:Fallback xmlns="">
          <p:pic>
            <p:nvPicPr>
              <p:cNvPr id="106" name="Freihand 105">
                <a:extLst>
                  <a:ext uri="{FF2B5EF4-FFF2-40B4-BE49-F238E27FC236}">
                    <a16:creationId xmlns:a16="http://schemas.microsoft.com/office/drawing/2014/main" id="{DB6A9153-BE14-4793-885D-01FE7531A2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9385" y="4082077"/>
                <a:ext cx="18000" cy="27360"/>
              </a:xfrm>
              <a:prstGeom prst="rect">
                <a:avLst/>
              </a:prstGeom>
            </p:spPr>
          </p:pic>
        </mc:Fallback>
      </mc:AlternateContent>
      <p:sp>
        <p:nvSpPr>
          <p:cNvPr id="115" name="Textfeld 114">
            <a:extLst>
              <a:ext uri="{FF2B5EF4-FFF2-40B4-BE49-F238E27FC236}">
                <a16:creationId xmlns:a16="http://schemas.microsoft.com/office/drawing/2014/main" id="{0ABC6129-F446-4563-9B16-EB3F1C05BA96}"/>
              </a:ext>
            </a:extLst>
          </p:cNvPr>
          <p:cNvSpPr txBox="1"/>
          <p:nvPr/>
        </p:nvSpPr>
        <p:spPr>
          <a:xfrm>
            <a:off x="1053852" y="146640"/>
            <a:ext cx="10525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The </a:t>
            </a:r>
            <a:r>
              <a:rPr lang="de-DE" sz="2800" dirty="0" err="1"/>
              <a:t>desaster</a:t>
            </a:r>
            <a:r>
              <a:rPr lang="de-DE" sz="2800" dirty="0"/>
              <a:t> </a:t>
            </a:r>
            <a:r>
              <a:rPr lang="de-DE" sz="2800" dirty="0" err="1"/>
              <a:t>helix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a </a:t>
            </a:r>
            <a:r>
              <a:rPr lang="de-DE" sz="2800" dirty="0" err="1"/>
              <a:t>sponsored</a:t>
            </a:r>
            <a:r>
              <a:rPr lang="de-DE" sz="2800" dirty="0"/>
              <a:t> R&amp;D </a:t>
            </a:r>
            <a:r>
              <a:rPr lang="de-DE" sz="2800" dirty="0" err="1"/>
              <a:t>project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/>
              <a:t>midrange</a:t>
            </a:r>
            <a:r>
              <a:rPr lang="de-DE" sz="2800" dirty="0"/>
              <a:t> </a:t>
            </a:r>
            <a:r>
              <a:rPr lang="de-DE" sz="2800" dirty="0" err="1"/>
              <a:t>companies</a:t>
            </a:r>
            <a:r>
              <a:rPr lang="de-DE" sz="2800" dirty="0"/>
              <a:t> </a:t>
            </a:r>
          </a:p>
        </p:txBody>
      </p:sp>
      <p:sp>
        <p:nvSpPr>
          <p:cNvPr id="85" name="Fußzeilenplatzhalter 84">
            <a:extLst>
              <a:ext uri="{FF2B5EF4-FFF2-40B4-BE49-F238E27FC236}">
                <a16:creationId xmlns:a16="http://schemas.microsoft.com/office/drawing/2014/main" id="{052B5BA5-6D17-4D66-BA09-FB06DFCD5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05860" y="6441780"/>
            <a:ext cx="5281824" cy="365125"/>
          </a:xfrm>
        </p:spPr>
        <p:txBody>
          <a:bodyPr/>
          <a:lstStyle/>
          <a:p>
            <a:pPr rtl="0"/>
            <a:r>
              <a:rPr lang="de-DE" dirty="0"/>
              <a:t>ENISA Summerschool 2019                                                             Rainer Baumgart</a:t>
            </a:r>
          </a:p>
        </p:txBody>
      </p:sp>
      <p:sp>
        <p:nvSpPr>
          <p:cNvPr id="86" name="Foliennummernplatzhalter 85">
            <a:extLst>
              <a:ext uri="{FF2B5EF4-FFF2-40B4-BE49-F238E27FC236}">
                <a16:creationId xmlns:a16="http://schemas.microsoft.com/office/drawing/2014/main" id="{004BA040-630F-4F01-85E6-4898D7FE8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191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nologie 16: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33258_TF02787990_TF02787990.potx" id="{4393E190-78C2-4802-8391-54969B0363A4}" vid="{EF0E7CB9-FD90-47AD-AD79-73A601F43E10}"/>
    </a:ext>
  </a:extLst>
</a:theme>
</file>

<file path=ppt/theme/theme2.xml><?xml version="1.0" encoding="utf-8"?>
<a:theme xmlns:a="http://schemas.openxmlformats.org/drawingml/2006/main" name="Office-Design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C67BEE-D13F-4BD2-98A5-34D8A0977F68}">
  <ds:schemaRefs>
    <ds:schemaRef ds:uri="4873beb7-5857-4685-be1f-d57550cc96cc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Präsentation Drei Schaltkreise (Breitbild)</Template>
  <TotalTime>0</TotalTime>
  <Words>787</Words>
  <Application>Microsoft Office PowerPoint</Application>
  <PresentationFormat>Benutzerdefiniert</PresentationFormat>
  <Paragraphs>193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bundessansweb</vt:lpstr>
      <vt:lpstr>Calibri</vt:lpstr>
      <vt:lpstr>Courier New</vt:lpstr>
      <vt:lpstr>Wingdings</vt:lpstr>
      <vt:lpstr>Technologie 16:9</vt:lpstr>
      <vt:lpstr>Experience and relevance of  strategic R&amp;D programs for midrange security companies</vt:lpstr>
      <vt:lpstr>Overview  </vt:lpstr>
      <vt:lpstr>Situation I  </vt:lpstr>
      <vt:lpstr>Situation II Midrange companies don‘t like research!? </vt:lpstr>
      <vt:lpstr>Situation III Research projects for midrange companies are most under economical pressure  </vt:lpstr>
      <vt:lpstr>Situation IV Miscalculation </vt:lpstr>
      <vt:lpstr>Experience I  </vt:lpstr>
      <vt:lpstr>Experience II  </vt:lpstr>
      <vt:lpstr>PowerPoint-Präsentation</vt:lpstr>
      <vt:lpstr>Actual challenges Quantum technologies research for midrange companies? </vt:lpstr>
      <vt:lpstr>Actual challenges II Quantum technologies research for start-ups and new innovators ? </vt:lpstr>
      <vt:lpstr>Conclusion and Outlook </vt:lpstr>
      <vt:lpstr>Thank´s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Regulierung der Sicherheit  im Cyberraum</dc:title>
  <dc:creator>Rainer Baumgart</dc:creator>
  <cp:lastModifiedBy>Rainer Baumgart</cp:lastModifiedBy>
  <cp:revision>9</cp:revision>
  <dcterms:created xsi:type="dcterms:W3CDTF">2019-08-14T08:27:47Z</dcterms:created>
  <dcterms:modified xsi:type="dcterms:W3CDTF">2019-09-16T21:45:10Z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